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sldIdLst>
    <p:sldId id="485" r:id="rId2"/>
    <p:sldId id="630" r:id="rId3"/>
    <p:sldId id="680" r:id="rId4"/>
    <p:sldId id="579" r:id="rId5"/>
    <p:sldId id="653" r:id="rId6"/>
    <p:sldId id="677" r:id="rId7"/>
    <p:sldId id="666" r:id="rId8"/>
    <p:sldId id="583" r:id="rId9"/>
    <p:sldId id="682" r:id="rId10"/>
    <p:sldId id="679" r:id="rId11"/>
    <p:sldId id="668" r:id="rId12"/>
    <p:sldId id="669" r:id="rId13"/>
    <p:sldId id="683" r:id="rId14"/>
    <p:sldId id="685" r:id="rId15"/>
    <p:sldId id="672" r:id="rId16"/>
    <p:sldId id="674" r:id="rId17"/>
    <p:sldId id="675" r:id="rId18"/>
    <p:sldId id="681" r:id="rId19"/>
    <p:sldId id="676" r:id="rId20"/>
  </p:sldIdLst>
  <p:sldSz cx="12192000" cy="6858000"/>
  <p:notesSz cx="6858000" cy="9144000"/>
  <p:embeddedFontLst>
    <p:embeddedFont>
      <p:font typeface="Consolas" panose="020B0609020204030204" pitchFamily="49" charset="0"/>
      <p:regular r:id="rId22"/>
      <p:bold r:id="rId23"/>
      <p:italic r:id="rId24"/>
      <p:boldItalic r:id="rId25"/>
    </p:embeddedFont>
    <p:embeddedFont>
      <p:font typeface="Verdana" panose="020B060403050404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402DCAB-7EC0-4111-9861-E7B0CB1DC221}">
          <p14:sldIdLst>
            <p14:sldId id="485"/>
            <p14:sldId id="630"/>
            <p14:sldId id="680"/>
            <p14:sldId id="579"/>
            <p14:sldId id="653"/>
            <p14:sldId id="677"/>
            <p14:sldId id="666"/>
            <p14:sldId id="583"/>
            <p14:sldId id="682"/>
            <p14:sldId id="679"/>
            <p14:sldId id="668"/>
            <p14:sldId id="669"/>
            <p14:sldId id="683"/>
            <p14:sldId id="685"/>
            <p14:sldId id="672"/>
            <p14:sldId id="674"/>
            <p14:sldId id="675"/>
            <p14:sldId id="681"/>
            <p14:sldId id="676"/>
          </p14:sldIdLst>
        </p14:section>
        <p14:section name="Default Section" id="{8798EF7B-FA91-3F42-BBDB-C5DCFDEAEC0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8548" autoAdjust="0"/>
  </p:normalViewPr>
  <p:slideViewPr>
    <p:cSldViewPr snapToGrid="0">
      <p:cViewPr varScale="1">
        <p:scale>
          <a:sx n="58" d="100"/>
          <a:sy n="58" d="100"/>
        </p:scale>
        <p:origin x="364" y="48"/>
      </p:cViewPr>
      <p:guideLst/>
    </p:cSldViewPr>
  </p:slideViewPr>
  <p:outlineViewPr>
    <p:cViewPr>
      <p:scale>
        <a:sx n="33" d="100"/>
        <a:sy n="33" d="100"/>
      </p:scale>
      <p:origin x="0" y="-956"/>
    </p:cViewPr>
  </p:outlineViewPr>
  <p:notesTextViewPr>
    <p:cViewPr>
      <p:scale>
        <a:sx n="150" d="100"/>
        <a:sy n="150" d="100"/>
      </p:scale>
      <p:origin x="0" y="0"/>
    </p:cViewPr>
  </p:notesTextViewPr>
  <p:sorterViewPr>
    <p:cViewPr>
      <p:scale>
        <a:sx n="120" d="100"/>
        <a:sy n="120" d="100"/>
      </p:scale>
      <p:origin x="0" y="-12560"/>
    </p:cViewPr>
  </p:sorterViewPr>
  <p:notesViewPr>
    <p:cSldViewPr snapToGrid="0">
      <p:cViewPr varScale="1">
        <p:scale>
          <a:sx n="53" d="100"/>
          <a:sy n="53" d="100"/>
        </p:scale>
        <p:origin x="2236"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7E5181-6CF5-45F7-A87A-E0E0B1FD7549}" type="datetimeFigureOut">
              <a:rPr lang="en-US" smtClean="0"/>
              <a:t>1/15/2026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37F07-1250-4CCE-B198-1B2887014F41}" type="slidenum">
              <a:rPr lang="en-US" smtClean="0"/>
              <a:t>‹#›</a:t>
            </a:fld>
            <a:endParaRPr lang="en-US"/>
          </a:p>
        </p:txBody>
      </p:sp>
    </p:spTree>
    <p:extLst>
      <p:ext uri="{BB962C8B-B14F-4D97-AF65-F5344CB8AC3E}">
        <p14:creationId xmlns:p14="http://schemas.microsoft.com/office/powerpoint/2010/main" val="279347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a:t>
            </a:fld>
            <a:endParaRPr lang="en-US"/>
          </a:p>
        </p:txBody>
      </p:sp>
    </p:spTree>
    <p:extLst>
      <p:ext uri="{BB962C8B-B14F-4D97-AF65-F5344CB8AC3E}">
        <p14:creationId xmlns:p14="http://schemas.microsoft.com/office/powerpoint/2010/main" val="346702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F92EF-EA7C-F0E3-7E16-E78A231E2A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8C4B27-BF1C-B8D8-3117-99262E9C8E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47DE24-FCE8-CA74-234B-0B8F88F116A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Unlike some languages, the type contracts in TypeScript are </a:t>
            </a:r>
            <a:r>
              <a:rPr lang="en-US" i="1" dirty="0"/>
              <a:t>totally unchecked</a:t>
            </a:r>
            <a:r>
              <a:rPr lang="en-US" i="0" dirty="0"/>
              <a:t> — Node will happily run the function with an argument that is not a JavaScript number at all, just as it will happily run it on an input that violates the “nonnegative integer” contract in the precondition. Node will run code even if TypeScript says it’s bad!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But it’s even worse: no matter how picky you make TypeScript, it can be pretty easily convinced to ignore obvious type errors, such as this one. This is fundamental to TypeScript, but can be very confusing if you’re used to types in languages that aren’t Python and JavaScript.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So why are we using TypeScript at all? Well, a lot of people obviously find a lot of value in using TypeScript, and we’re using it in this course for a reason. </a:t>
            </a:r>
            <a:r>
              <a:rPr lang="en-US" dirty="0"/>
              <a:t>The reality is that different software projects use TypeScript in fundamentally different ways. It’s possible, in most cases, to make choices in a project that make mistakes less likely. In general, the more you utilize TypeScript type to prevent violating a function’s contracts, the faster you’ll find bugs, and the less you’ll need to rely on your integration tests to find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project code sets up the </a:t>
            </a:r>
            <a:r>
              <a:rPr lang="en-US" dirty="0" err="1"/>
              <a:t>ESLint</a:t>
            </a:r>
            <a:r>
              <a:rPr lang="en-US" dirty="0"/>
              <a:t> linter with a lot of rules that enforce this strict use of TypeScript.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a:extLst>
              <a:ext uri="{FF2B5EF4-FFF2-40B4-BE49-F238E27FC236}">
                <a16:creationId xmlns:a16="http://schemas.microsoft.com/office/drawing/2014/main" id="{B114256B-7FE2-DC76-E3A4-8C13F828D829}"/>
              </a:ext>
            </a:extLst>
          </p:cNvPr>
          <p:cNvSpPr>
            <a:spLocks noGrp="1"/>
          </p:cNvSpPr>
          <p:nvPr>
            <p:ph type="sldNum" sz="quarter" idx="5"/>
          </p:nvPr>
        </p:nvSpPr>
        <p:spPr/>
        <p:txBody>
          <a:bodyPr/>
          <a:lstStyle/>
          <a:p>
            <a:fld id="{07937F07-1250-4CCE-B198-1B2887014F41}" type="slidenum">
              <a:rPr lang="en-US" smtClean="0"/>
              <a:t>10</a:t>
            </a:fld>
            <a:endParaRPr lang="en-US"/>
          </a:p>
        </p:txBody>
      </p:sp>
    </p:spTree>
    <p:extLst>
      <p:ext uri="{BB962C8B-B14F-4D97-AF65-F5344CB8AC3E}">
        <p14:creationId xmlns:p14="http://schemas.microsoft.com/office/powerpoint/2010/main" val="2683380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D2D4-3B06-92DD-2ABB-088B1DBA7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A101BA-48A2-D84E-4FC4-92812349A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C17B64-C914-2D5D-3BBC-4469E3D1FD1F}"/>
              </a:ext>
            </a:extLst>
          </p:cNvPr>
          <p:cNvSpPr>
            <a:spLocks noGrp="1"/>
          </p:cNvSpPr>
          <p:nvPr>
            <p:ph type="body" idx="1"/>
          </p:nvPr>
        </p:nvSpPr>
        <p:spPr/>
        <p:txBody>
          <a:bodyPr/>
          <a:lstStyle/>
          <a:p>
            <a:r>
              <a:rPr lang="en-US" dirty="0"/>
              <a:t>Not all inputs to your programs can be trusted to have any particular shape or form!</a:t>
            </a:r>
          </a:p>
          <a:p>
            <a:endParaRPr lang="en-US" dirty="0"/>
          </a:p>
          <a:p>
            <a:r>
              <a:rPr lang="en-US" dirty="0"/>
              <a:t>When you give an input to a website through a web browser, the code on the web browser will make sure the request has a specific format. But the nature of web applications is that those submissions can </a:t>
            </a:r>
            <a:r>
              <a:rPr lang="en-US" i="1" dirty="0"/>
              <a:t>always </a:t>
            </a:r>
            <a:r>
              <a:rPr lang="en-US" i="0" dirty="0"/>
              <a:t>be done in different ways, without the same guardrails.</a:t>
            </a:r>
          </a:p>
          <a:p>
            <a:r>
              <a:rPr lang="en-US" i="0" dirty="0"/>
              <a:t> </a:t>
            </a:r>
          </a:p>
          <a:p>
            <a:r>
              <a:rPr lang="en-US" i="0" dirty="0"/>
              <a:t>On the upper right we show the same action of creating a </a:t>
            </a:r>
            <a:r>
              <a:rPr lang="en-US" i="0" dirty="0" err="1"/>
              <a:t>GameNite</a:t>
            </a:r>
            <a:r>
              <a:rPr lang="en-US" i="0" dirty="0"/>
              <a:t> account being done through the “Postman” program (there’s a Postman tutorial on the website), and on the command line with a command-line “curl” command. (You can get “curl” commands out of Postman too.)</a:t>
            </a:r>
            <a:endParaRPr lang="en-US" dirty="0"/>
          </a:p>
        </p:txBody>
      </p:sp>
      <p:sp>
        <p:nvSpPr>
          <p:cNvPr id="4" name="Slide Number Placeholder 3">
            <a:extLst>
              <a:ext uri="{FF2B5EF4-FFF2-40B4-BE49-F238E27FC236}">
                <a16:creationId xmlns:a16="http://schemas.microsoft.com/office/drawing/2014/main" id="{2FF8C9A4-B2EE-6557-8062-EF8775204CD1}"/>
              </a:ext>
            </a:extLst>
          </p:cNvPr>
          <p:cNvSpPr>
            <a:spLocks noGrp="1"/>
          </p:cNvSpPr>
          <p:nvPr>
            <p:ph type="sldNum" sz="quarter" idx="5"/>
          </p:nvPr>
        </p:nvSpPr>
        <p:spPr/>
        <p:txBody>
          <a:bodyPr/>
          <a:lstStyle/>
          <a:p>
            <a:fld id="{07937F07-1250-4CCE-B198-1B2887014F41}" type="slidenum">
              <a:rPr lang="en-US" smtClean="0"/>
              <a:t>11</a:t>
            </a:fld>
            <a:endParaRPr lang="en-US"/>
          </a:p>
        </p:txBody>
      </p:sp>
    </p:spTree>
    <p:extLst>
      <p:ext uri="{BB962C8B-B14F-4D97-AF65-F5344CB8AC3E}">
        <p14:creationId xmlns:p14="http://schemas.microsoft.com/office/powerpoint/2010/main" val="2619626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3F2F5-3486-F3D4-01BD-3A260D56A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A9310-4DD7-173D-212C-E57A29B49F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FC2DE8-FE51-C4EA-5FC3-AEBE167FCF82}"/>
              </a:ext>
            </a:extLst>
          </p:cNvPr>
          <p:cNvSpPr>
            <a:spLocks noGrp="1"/>
          </p:cNvSpPr>
          <p:nvPr>
            <p:ph type="body" idx="1"/>
          </p:nvPr>
        </p:nvSpPr>
        <p:spPr/>
        <p:txBody>
          <a:bodyPr/>
          <a:lstStyle/>
          <a:p>
            <a:r>
              <a:rPr lang="en-US" dirty="0"/>
              <a:t>TypeScript has a way of dealing with inputs when you can’t trust that the input is going to obey any sort of contract: the unknown type.</a:t>
            </a:r>
          </a:p>
          <a:p>
            <a:endParaRPr lang="en-US" dirty="0"/>
          </a:p>
          <a:p>
            <a:r>
              <a:rPr lang="en-US" dirty="0"/>
              <a:t>(click)</a:t>
            </a:r>
          </a:p>
          <a:p>
            <a:r>
              <a:rPr lang="en-US" dirty="0"/>
              <a:t>If you have an unknown value and you try to do pretty much anything to it (such as cast it to uppercase like it’s a string), TypeScript will yell at you. </a:t>
            </a:r>
          </a:p>
          <a:p>
            <a:endParaRPr lang="en-US" dirty="0"/>
          </a:p>
          <a:p>
            <a:r>
              <a:rPr lang="en-US" dirty="0"/>
              <a:t>(click)</a:t>
            </a:r>
          </a:p>
          <a:p>
            <a:r>
              <a:rPr lang="en-US" dirty="0"/>
              <a:t>But if you check that it’s a string first with JavaScript’s </a:t>
            </a:r>
            <a:r>
              <a:rPr lang="en-US" dirty="0" err="1"/>
              <a:t>typeof</a:t>
            </a:r>
            <a:r>
              <a:rPr lang="en-US" dirty="0"/>
              <a:t> function, TypeScript will then remember that you’ve checked that it’s a string.</a:t>
            </a:r>
          </a:p>
        </p:txBody>
      </p:sp>
      <p:sp>
        <p:nvSpPr>
          <p:cNvPr id="4" name="Slide Number Placeholder 3">
            <a:extLst>
              <a:ext uri="{FF2B5EF4-FFF2-40B4-BE49-F238E27FC236}">
                <a16:creationId xmlns:a16="http://schemas.microsoft.com/office/drawing/2014/main" id="{9BF8BCC5-B2AB-557F-2B03-6F1C9309125F}"/>
              </a:ext>
            </a:extLst>
          </p:cNvPr>
          <p:cNvSpPr>
            <a:spLocks noGrp="1"/>
          </p:cNvSpPr>
          <p:nvPr>
            <p:ph type="sldNum" sz="quarter" idx="5"/>
          </p:nvPr>
        </p:nvSpPr>
        <p:spPr/>
        <p:txBody>
          <a:bodyPr/>
          <a:lstStyle/>
          <a:p>
            <a:fld id="{07937F07-1250-4CCE-B198-1B2887014F41}" type="slidenum">
              <a:rPr lang="en-US" smtClean="0"/>
              <a:t>12</a:t>
            </a:fld>
            <a:endParaRPr lang="en-US"/>
          </a:p>
        </p:txBody>
      </p:sp>
    </p:spTree>
    <p:extLst>
      <p:ext uri="{BB962C8B-B14F-4D97-AF65-F5344CB8AC3E}">
        <p14:creationId xmlns:p14="http://schemas.microsoft.com/office/powerpoint/2010/main" val="2639117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73EC9-518D-FCC5-8EA1-DF2CBD86F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0EE71-F33A-9E02-9F5B-B57A0D8E2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78113-69A9-D728-08C2-E94BC0154DC5}"/>
              </a:ext>
            </a:extLst>
          </p:cNvPr>
          <p:cNvSpPr>
            <a:spLocks noGrp="1"/>
          </p:cNvSpPr>
          <p:nvPr>
            <p:ph type="body" idx="1"/>
          </p:nvPr>
        </p:nvSpPr>
        <p:spPr/>
        <p:txBody>
          <a:bodyPr/>
          <a:lstStyle/>
          <a:p>
            <a:r>
              <a:rPr lang="en-US" dirty="0"/>
              <a:t>This was just about shortest code I could come up with to use straightforwardly use TypeScript to reliably take an unknown piece of data and get record with a string username and a string password. It’s not simple!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TypeScript makes us do all the work ourselves if we want to check that a value actually matches the structure that its type suggests. This is difficult and error-prone in practice.</a:t>
            </a:r>
          </a:p>
          <a:p>
            <a:endParaRPr lang="en-US" dirty="0"/>
          </a:p>
        </p:txBody>
      </p:sp>
      <p:sp>
        <p:nvSpPr>
          <p:cNvPr id="4" name="Slide Number Placeholder 3">
            <a:extLst>
              <a:ext uri="{FF2B5EF4-FFF2-40B4-BE49-F238E27FC236}">
                <a16:creationId xmlns:a16="http://schemas.microsoft.com/office/drawing/2014/main" id="{7E75EFEE-7794-7F1D-D7BF-9A22FC8EC87D}"/>
              </a:ext>
            </a:extLst>
          </p:cNvPr>
          <p:cNvSpPr>
            <a:spLocks noGrp="1"/>
          </p:cNvSpPr>
          <p:nvPr>
            <p:ph type="sldNum" sz="quarter" idx="5"/>
          </p:nvPr>
        </p:nvSpPr>
        <p:spPr/>
        <p:txBody>
          <a:bodyPr/>
          <a:lstStyle/>
          <a:p>
            <a:fld id="{07937F07-1250-4CCE-B198-1B2887014F41}" type="slidenum">
              <a:rPr lang="en-US" smtClean="0"/>
              <a:t>13</a:t>
            </a:fld>
            <a:endParaRPr lang="en-US"/>
          </a:p>
        </p:txBody>
      </p:sp>
    </p:spTree>
    <p:extLst>
      <p:ext uri="{BB962C8B-B14F-4D97-AF65-F5344CB8AC3E}">
        <p14:creationId xmlns:p14="http://schemas.microsoft.com/office/powerpoint/2010/main" val="2185626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38D96-3CD3-280F-36D5-3ED18849A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1933A-9CFB-22E0-EA2A-484486C8E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D6D758-614F-2E85-5E06-30093C54F245}"/>
              </a:ext>
            </a:extLst>
          </p:cNvPr>
          <p:cNvSpPr>
            <a:spLocks noGrp="1"/>
          </p:cNvSpPr>
          <p:nvPr>
            <p:ph type="body" idx="1"/>
          </p:nvPr>
        </p:nvSpPr>
        <p:spPr/>
        <p:txBody>
          <a:bodyPr/>
          <a:lstStyle/>
          <a:p>
            <a:r>
              <a:rPr lang="en-US" i="1" dirty="0"/>
              <a:t>Zod</a:t>
            </a:r>
            <a:r>
              <a:rPr lang="en-US" dirty="0"/>
              <a:t> is a library that makes our job easier — we can create Zod representations of the TypeScript types, and then use a function like </a:t>
            </a:r>
            <a:r>
              <a:rPr lang="en-US" dirty="0" err="1"/>
              <a:t>safeParse</a:t>
            </a:r>
            <a:r>
              <a:rPr lang="en-US" dirty="0"/>
              <a:t> to ensure that the object really has the structure we expect it to have.</a:t>
            </a:r>
          </a:p>
          <a:p>
            <a:endParaRPr lang="en-US" dirty="0"/>
          </a:p>
          <a:p>
            <a:r>
              <a:rPr lang="en-US" dirty="0"/>
              <a:t>(click)</a:t>
            </a:r>
          </a:p>
          <a:p>
            <a:r>
              <a:rPr lang="en-US" dirty="0"/>
              <a:t>If you put this code in </a:t>
            </a:r>
            <a:r>
              <a:rPr lang="en-US" dirty="0" err="1"/>
              <a:t>VSCode</a:t>
            </a:r>
            <a:r>
              <a:rPr lang="en-US" dirty="0"/>
              <a:t> and hover over “Auth”, you’ll see it’s exactly the type that we want, so we don’t even have to write the same type twice.</a:t>
            </a:r>
          </a:p>
          <a:p>
            <a:endParaRPr lang="en-US" dirty="0"/>
          </a:p>
        </p:txBody>
      </p:sp>
      <p:sp>
        <p:nvSpPr>
          <p:cNvPr id="4" name="Slide Number Placeholder 3">
            <a:extLst>
              <a:ext uri="{FF2B5EF4-FFF2-40B4-BE49-F238E27FC236}">
                <a16:creationId xmlns:a16="http://schemas.microsoft.com/office/drawing/2014/main" id="{A4259CBB-0374-5EC3-CBD4-9F91A3973FED}"/>
              </a:ext>
            </a:extLst>
          </p:cNvPr>
          <p:cNvSpPr>
            <a:spLocks noGrp="1"/>
          </p:cNvSpPr>
          <p:nvPr>
            <p:ph type="sldNum" sz="quarter" idx="5"/>
          </p:nvPr>
        </p:nvSpPr>
        <p:spPr/>
        <p:txBody>
          <a:bodyPr/>
          <a:lstStyle/>
          <a:p>
            <a:fld id="{07937F07-1250-4CCE-B198-1B2887014F41}" type="slidenum">
              <a:rPr lang="en-US" smtClean="0"/>
              <a:t>14</a:t>
            </a:fld>
            <a:endParaRPr lang="en-US"/>
          </a:p>
        </p:txBody>
      </p:sp>
    </p:spTree>
    <p:extLst>
      <p:ext uri="{BB962C8B-B14F-4D97-AF65-F5344CB8AC3E}">
        <p14:creationId xmlns:p14="http://schemas.microsoft.com/office/powerpoint/2010/main" val="1924652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E1702-4BAC-79EB-B53B-BC8CF5D42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0FDF9D-7C0E-C4F8-454B-3BEA9702C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4794D1-4E79-1855-BC36-03022E538370}"/>
              </a:ext>
            </a:extLst>
          </p:cNvPr>
          <p:cNvSpPr>
            <a:spLocks noGrp="1"/>
          </p:cNvSpPr>
          <p:nvPr>
            <p:ph type="body" idx="1"/>
          </p:nvPr>
        </p:nvSpPr>
        <p:spPr/>
        <p:txBody>
          <a:bodyPr/>
          <a:lstStyle/>
          <a:p>
            <a:r>
              <a:rPr lang="en-US" dirty="0"/>
              <a:t>Here’s a small webserver that uses Express, the same library that the course project uses. </a:t>
            </a:r>
          </a:p>
          <a:p>
            <a:endParaRPr lang="en-US" dirty="0"/>
          </a:p>
          <a:p>
            <a:r>
              <a:rPr lang="en-US" dirty="0"/>
              <a:t>The third line where we “use” </a:t>
            </a:r>
            <a:r>
              <a:rPr lang="en-US" dirty="0" err="1"/>
              <a:t>express.json</a:t>
            </a:r>
            <a:r>
              <a:rPr lang="en-US" dirty="0"/>
              <a:t>() covers an enormous amount of validation — it ensures that our web server will only respond to specific requests that send JSON data (we’ll be using JSON data a lot in the class, there’s an article about it in the resources for this lecture)</a:t>
            </a:r>
          </a:p>
          <a:p>
            <a:endParaRPr lang="en-US" dirty="0"/>
          </a:p>
          <a:p>
            <a:r>
              <a:rPr lang="en-US" dirty="0"/>
              <a:t>(click)</a:t>
            </a:r>
          </a:p>
          <a:p>
            <a:r>
              <a:rPr lang="en-US" dirty="0"/>
              <a:t>However, the line that lets `</a:t>
            </a:r>
            <a:r>
              <a:rPr lang="en-US" dirty="0" err="1"/>
              <a:t>req.body</a:t>
            </a:r>
            <a:r>
              <a:rPr lang="en-US" dirty="0"/>
              <a:t>` be treated as an `Auth` (where the second arrow is pointing) has some really unfortunate typescript happening. If you read this line, it looks like you’re now able to trust that the request body matches the `Auth` type. But this is not true. This line only works in Typescript because the express library treats untrusted request bodies as “any”, not as “unknown.” This makes the express server a lot easier to use… and also makes it a lot easier to make errors. It’s would have been better design for express to treat </a:t>
            </a:r>
            <a:r>
              <a:rPr lang="en-US" dirty="0" err="1"/>
              <a:t>req.body</a:t>
            </a:r>
            <a:r>
              <a:rPr lang="en-US" dirty="0"/>
              <a:t> as 'unknown’.</a:t>
            </a:r>
          </a:p>
          <a:p>
            <a:endParaRPr lang="en-US" dirty="0"/>
          </a:p>
          <a:p>
            <a:r>
              <a:rPr lang="en-US" dirty="0"/>
              <a:t>(History: the unknown type was only added to TypeScript in 2018, and the TypeScript spec for express dates back to at least 2012 — https://</a:t>
            </a:r>
            <a:r>
              <a:rPr lang="en-US" dirty="0" err="1"/>
              <a:t>github.com</a:t>
            </a:r>
            <a:r>
              <a:rPr lang="en-US" dirty="0"/>
              <a:t>/</a:t>
            </a:r>
            <a:r>
              <a:rPr lang="en-US" dirty="0" err="1"/>
              <a:t>DefinitelyTyped</a:t>
            </a:r>
            <a:r>
              <a:rPr lang="en-US" dirty="0"/>
              <a:t>/</a:t>
            </a:r>
            <a:r>
              <a:rPr lang="en-US" dirty="0" err="1"/>
              <a:t>DefinitelyTyped</a:t>
            </a:r>
            <a:r>
              <a:rPr lang="en-US" dirty="0"/>
              <a:t>/commit/a6f2316773e0456d947381afb7683a7ac6548e24 , specifically. So express uses the any type as another artifact of maintaining software over time.)</a:t>
            </a:r>
          </a:p>
          <a:p>
            <a:endParaRPr lang="en-US" dirty="0"/>
          </a:p>
          <a:p>
            <a:r>
              <a:rPr lang="en-US" dirty="0"/>
              <a:t>Given how complicated we just saw it was to make sure that an unknown input had the correct format, this decision mostly makes sense.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Q: what input would cause an exception that typescript would seem to make impossible? See next hidden slide)</a:t>
            </a:r>
          </a:p>
          <a:p>
            <a:endParaRPr lang="en-US" dirty="0"/>
          </a:p>
        </p:txBody>
      </p:sp>
      <p:sp>
        <p:nvSpPr>
          <p:cNvPr id="4" name="Slide Number Placeholder 3">
            <a:extLst>
              <a:ext uri="{FF2B5EF4-FFF2-40B4-BE49-F238E27FC236}">
                <a16:creationId xmlns:a16="http://schemas.microsoft.com/office/drawing/2014/main" id="{D39EB4E5-C472-2AD0-15A2-BA687D7569A5}"/>
              </a:ext>
            </a:extLst>
          </p:cNvPr>
          <p:cNvSpPr>
            <a:spLocks noGrp="1"/>
          </p:cNvSpPr>
          <p:nvPr>
            <p:ph type="sldNum" sz="quarter" idx="5"/>
          </p:nvPr>
        </p:nvSpPr>
        <p:spPr/>
        <p:txBody>
          <a:bodyPr/>
          <a:lstStyle/>
          <a:p>
            <a:fld id="{07937F07-1250-4CCE-B198-1B2887014F41}" type="slidenum">
              <a:rPr lang="en-US" smtClean="0"/>
              <a:t>15</a:t>
            </a:fld>
            <a:endParaRPr lang="en-US"/>
          </a:p>
        </p:txBody>
      </p:sp>
    </p:spTree>
    <p:extLst>
      <p:ext uri="{BB962C8B-B14F-4D97-AF65-F5344CB8AC3E}">
        <p14:creationId xmlns:p14="http://schemas.microsoft.com/office/powerpoint/2010/main" val="2822139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418DB-7251-A596-69C9-9AD34AC1A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2CD85-3EEA-141E-25BC-E1DC51954E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D64E0-2374-DAF7-3837-0B2C34A60862}"/>
              </a:ext>
            </a:extLst>
          </p:cNvPr>
          <p:cNvSpPr>
            <a:spLocks noGrp="1"/>
          </p:cNvSpPr>
          <p:nvPr>
            <p:ph type="body" idx="1"/>
          </p:nvPr>
        </p:nvSpPr>
        <p:spPr/>
        <p:txBody>
          <a:bodyPr/>
          <a:lstStyle/>
          <a:p>
            <a:r>
              <a:rPr lang="en-US" dirty="0"/>
              <a:t>Plausible but incorrect answer: null or 3, anything that will cause an error if you try to project out the “password” field. This actually doesn’t work, because </a:t>
            </a:r>
            <a:r>
              <a:rPr lang="en-US" dirty="0" err="1"/>
              <a:t>express.json</a:t>
            </a:r>
            <a:r>
              <a:rPr lang="en-US" dirty="0"/>
              <a:t>() only accepts JSON that represents an </a:t>
            </a:r>
            <a:r>
              <a:rPr lang="en-US" i="1" dirty="0"/>
              <a:t>object </a:t>
            </a:r>
            <a:r>
              <a:rPr lang="en-US" i="0" dirty="0"/>
              <a:t>or an </a:t>
            </a:r>
            <a:r>
              <a:rPr lang="en-US" i="1" dirty="0"/>
              <a:t>array</a:t>
            </a:r>
            <a:r>
              <a:rPr lang="en-US" i="0" dirty="0"/>
              <a:t>. </a:t>
            </a:r>
          </a:p>
          <a:p>
            <a:endParaRPr lang="en-US" i="0" dirty="0"/>
          </a:p>
          <a:p>
            <a:r>
              <a:rPr lang="en-US" i="0" dirty="0"/>
              <a:t>You can allow any JSON by replacing </a:t>
            </a:r>
            <a:r>
              <a:rPr lang="en-US" i="0" dirty="0" err="1"/>
              <a:t>express.json</a:t>
            </a:r>
            <a:r>
              <a:rPr lang="en-US" i="0" dirty="0"/>
              <a:t>() with </a:t>
            </a:r>
            <a:r>
              <a:rPr lang="en-US" i="0" dirty="0" err="1"/>
              <a:t>express.json</a:t>
            </a:r>
            <a:r>
              <a:rPr lang="en-US" i="0" dirty="0"/>
              <a:t>({ strict: false })</a:t>
            </a:r>
          </a:p>
          <a:p>
            <a:endParaRPr lang="en-US" i="0" dirty="0"/>
          </a:p>
          <a:p>
            <a:r>
              <a:rPr lang="en-US" dirty="0"/>
              <a:t>True answer: something like { username: 4, password: “secret” } will try to invoke the </a:t>
            </a:r>
            <a:r>
              <a:rPr lang="en-US" dirty="0" err="1"/>
              <a:t>toUpperCase</a:t>
            </a:r>
            <a:r>
              <a:rPr lang="en-US" dirty="0"/>
              <a:t> method of the numeric value 4, but JavaScript numbers don’t have </a:t>
            </a:r>
            <a:r>
              <a:rPr lang="en-US" dirty="0" err="1"/>
              <a:t>toUpperCase</a:t>
            </a:r>
            <a:r>
              <a:rPr lang="en-US" dirty="0"/>
              <a:t> methods — only strings do!</a:t>
            </a:r>
          </a:p>
        </p:txBody>
      </p:sp>
      <p:sp>
        <p:nvSpPr>
          <p:cNvPr id="4" name="Slide Number Placeholder 3">
            <a:extLst>
              <a:ext uri="{FF2B5EF4-FFF2-40B4-BE49-F238E27FC236}">
                <a16:creationId xmlns:a16="http://schemas.microsoft.com/office/drawing/2014/main" id="{5F57C527-7D2C-1311-07F0-43B863181E44}"/>
              </a:ext>
            </a:extLst>
          </p:cNvPr>
          <p:cNvSpPr>
            <a:spLocks noGrp="1"/>
          </p:cNvSpPr>
          <p:nvPr>
            <p:ph type="sldNum" sz="quarter" idx="5"/>
          </p:nvPr>
        </p:nvSpPr>
        <p:spPr/>
        <p:txBody>
          <a:bodyPr/>
          <a:lstStyle/>
          <a:p>
            <a:fld id="{07937F07-1250-4CCE-B198-1B2887014F41}" type="slidenum">
              <a:rPr lang="en-US" smtClean="0"/>
              <a:t>16</a:t>
            </a:fld>
            <a:endParaRPr lang="en-US"/>
          </a:p>
        </p:txBody>
      </p:sp>
    </p:spTree>
    <p:extLst>
      <p:ext uri="{BB962C8B-B14F-4D97-AF65-F5344CB8AC3E}">
        <p14:creationId xmlns:p14="http://schemas.microsoft.com/office/powerpoint/2010/main" val="3825079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43747-9C7C-B08C-A838-CF2D7CE84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C7350-0944-ADF6-0F6B-905B5FA76A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1F15C-CD2B-B4DF-C52A-D7A02F1A7FA2}"/>
              </a:ext>
            </a:extLst>
          </p:cNvPr>
          <p:cNvSpPr>
            <a:spLocks noGrp="1"/>
          </p:cNvSpPr>
          <p:nvPr>
            <p:ph type="body" idx="1"/>
          </p:nvPr>
        </p:nvSpPr>
        <p:spPr/>
        <p:txBody>
          <a:bodyPr/>
          <a:lstStyle/>
          <a:p>
            <a:r>
              <a:rPr lang="en-US" dirty="0"/>
              <a:t>Express’s design was set in stone before tools like Zod existed that made it easier to build code that actually gets validation right.</a:t>
            </a:r>
          </a:p>
        </p:txBody>
      </p:sp>
      <p:sp>
        <p:nvSpPr>
          <p:cNvPr id="4" name="Slide Number Placeholder 3">
            <a:extLst>
              <a:ext uri="{FF2B5EF4-FFF2-40B4-BE49-F238E27FC236}">
                <a16:creationId xmlns:a16="http://schemas.microsoft.com/office/drawing/2014/main" id="{F43FEA7B-6C46-36E4-0B8C-291CE694E7AB}"/>
              </a:ext>
            </a:extLst>
          </p:cNvPr>
          <p:cNvSpPr>
            <a:spLocks noGrp="1"/>
          </p:cNvSpPr>
          <p:nvPr>
            <p:ph type="sldNum" sz="quarter" idx="5"/>
          </p:nvPr>
        </p:nvSpPr>
        <p:spPr/>
        <p:txBody>
          <a:bodyPr/>
          <a:lstStyle/>
          <a:p>
            <a:fld id="{07937F07-1250-4CCE-B198-1B2887014F41}" type="slidenum">
              <a:rPr lang="en-US" smtClean="0"/>
              <a:t>17</a:t>
            </a:fld>
            <a:endParaRPr lang="en-US"/>
          </a:p>
        </p:txBody>
      </p:sp>
    </p:spTree>
    <p:extLst>
      <p:ext uri="{BB962C8B-B14F-4D97-AF65-F5344CB8AC3E}">
        <p14:creationId xmlns:p14="http://schemas.microsoft.com/office/powerpoint/2010/main" val="3166752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8374E-9BDA-A981-EAF7-818A369DC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D73DF6-DC1E-6914-C403-E775206BD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BCCC5A-2DF7-ED6C-9A27-733DA812AB05}"/>
              </a:ext>
            </a:extLst>
          </p:cNvPr>
          <p:cNvSpPr>
            <a:spLocks noGrp="1"/>
          </p:cNvSpPr>
          <p:nvPr>
            <p:ph type="body" idx="1"/>
          </p:nvPr>
        </p:nvSpPr>
        <p:spPr/>
        <p:txBody>
          <a:bodyPr/>
          <a:lstStyle/>
          <a:p>
            <a:r>
              <a:rPr lang="en-US" dirty="0"/>
              <a:t>Coming back around to the initial example, if we had to write </a:t>
            </a:r>
            <a:r>
              <a:rPr lang="en-US" dirty="0" err="1"/>
              <a:t>helloNTimes</a:t>
            </a:r>
            <a:r>
              <a:rPr lang="en-US" dirty="0"/>
              <a:t> to take untrusted inputs with the unknown type, we could use Zod to check that the input is not only a JavaScript number, but that it’s an integer greater than are equal to zero. This changes the function’s contract: both the TypeScript and the </a:t>
            </a:r>
            <a:r>
              <a:rPr lang="en-US" dirty="0" err="1"/>
              <a:t>JavaDoc</a:t>
            </a:r>
            <a:r>
              <a:rPr lang="en-US" dirty="0"/>
              <a:t> allow weird inputs to the function, with the specification that this will cause the function to throw </a:t>
            </a:r>
            <a:r>
              <a:rPr lang="en-US"/>
              <a:t>an error.</a:t>
            </a:r>
            <a:endParaRPr lang="en-US" dirty="0"/>
          </a:p>
        </p:txBody>
      </p:sp>
      <p:sp>
        <p:nvSpPr>
          <p:cNvPr id="4" name="Slide Number Placeholder 3">
            <a:extLst>
              <a:ext uri="{FF2B5EF4-FFF2-40B4-BE49-F238E27FC236}">
                <a16:creationId xmlns:a16="http://schemas.microsoft.com/office/drawing/2014/main" id="{A715753A-6BA7-C4D5-11F0-E4344BF2732C}"/>
              </a:ext>
            </a:extLst>
          </p:cNvPr>
          <p:cNvSpPr>
            <a:spLocks noGrp="1"/>
          </p:cNvSpPr>
          <p:nvPr>
            <p:ph type="sldNum" sz="quarter" idx="5"/>
          </p:nvPr>
        </p:nvSpPr>
        <p:spPr/>
        <p:txBody>
          <a:bodyPr/>
          <a:lstStyle/>
          <a:p>
            <a:fld id="{07937F07-1250-4CCE-B198-1B2887014F41}" type="slidenum">
              <a:rPr lang="en-US" smtClean="0"/>
              <a:t>18</a:t>
            </a:fld>
            <a:endParaRPr lang="en-US"/>
          </a:p>
        </p:txBody>
      </p:sp>
    </p:spTree>
    <p:extLst>
      <p:ext uri="{BB962C8B-B14F-4D97-AF65-F5344CB8AC3E}">
        <p14:creationId xmlns:p14="http://schemas.microsoft.com/office/powerpoint/2010/main" val="12981467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582AA-0745-BA15-74D3-06667398E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D5C473-E215-555C-0B09-E0427B4F5D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4BABB8-45F6-0015-2938-F3E70E175F23}"/>
              </a:ext>
            </a:extLst>
          </p:cNvPr>
          <p:cNvSpPr>
            <a:spLocks noGrp="1"/>
          </p:cNvSpPr>
          <p:nvPr>
            <p:ph type="body" idx="1"/>
          </p:nvPr>
        </p:nvSpPr>
        <p:spPr/>
        <p:txBody>
          <a:bodyPr/>
          <a:lstStyle/>
          <a:p>
            <a:r>
              <a:rPr lang="en-US" dirty="0"/>
              <a:t>There’s not a good answer to whether you need to test inputs that violate your contracts!</a:t>
            </a:r>
          </a:p>
          <a:p>
            <a:endParaRPr lang="en-US" dirty="0"/>
          </a:p>
          <a:p>
            <a:r>
              <a:rPr lang="en-US" dirty="0"/>
              <a:t>But you can’t trust anything that you’re receiving from the user over a network connection, even if the webpage prevents certain user actions. Many, many security vulnerabilities are just people getting this wrong.</a:t>
            </a:r>
          </a:p>
        </p:txBody>
      </p:sp>
      <p:sp>
        <p:nvSpPr>
          <p:cNvPr id="4" name="Slide Number Placeholder 3">
            <a:extLst>
              <a:ext uri="{FF2B5EF4-FFF2-40B4-BE49-F238E27FC236}">
                <a16:creationId xmlns:a16="http://schemas.microsoft.com/office/drawing/2014/main" id="{68A0AE77-A17A-0513-CD4C-9F4BA22F3571}"/>
              </a:ext>
            </a:extLst>
          </p:cNvPr>
          <p:cNvSpPr>
            <a:spLocks noGrp="1"/>
          </p:cNvSpPr>
          <p:nvPr>
            <p:ph type="sldNum" sz="quarter" idx="5"/>
          </p:nvPr>
        </p:nvSpPr>
        <p:spPr/>
        <p:txBody>
          <a:bodyPr/>
          <a:lstStyle/>
          <a:p>
            <a:fld id="{07937F07-1250-4CCE-B198-1B2887014F41}" type="slidenum">
              <a:rPr lang="en-US" smtClean="0"/>
              <a:t>19</a:t>
            </a:fld>
            <a:endParaRPr lang="en-US"/>
          </a:p>
        </p:txBody>
      </p:sp>
    </p:spTree>
    <p:extLst>
      <p:ext uri="{BB962C8B-B14F-4D97-AF65-F5344CB8AC3E}">
        <p14:creationId xmlns:p14="http://schemas.microsoft.com/office/powerpoint/2010/main" val="3597398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key question of this lecture is: when have I written enough tests?</a:t>
            </a:r>
          </a:p>
          <a:p>
            <a:endParaRPr lang="en-US" dirty="0"/>
          </a:p>
          <a:p>
            <a:r>
              <a:rPr lang="en-US" dirty="0"/>
              <a:t>We’re going to answer this question in three different ways</a:t>
            </a:r>
          </a:p>
        </p:txBody>
      </p:sp>
    </p:spTree>
    <p:extLst>
      <p:ext uri="{BB962C8B-B14F-4D97-AF65-F5344CB8AC3E}">
        <p14:creationId xmlns:p14="http://schemas.microsoft.com/office/powerpoint/2010/main" val="2435961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answer we give, when I’ve described all the valid inputs, motivates some more discussion of TypeScript.</a:t>
            </a:r>
          </a:p>
          <a:p>
            <a:endParaRPr lang="en-US" dirty="0"/>
          </a:p>
          <a:p>
            <a:r>
              <a:rPr lang="en-US" dirty="0"/>
              <a:t>The second answer is based on code coverage, a very common metric of test adequacy in modern software engineering.</a:t>
            </a:r>
          </a:p>
          <a:p>
            <a:endParaRPr lang="en-US" dirty="0"/>
          </a:p>
          <a:p>
            <a:r>
              <a:rPr lang="en-US" dirty="0"/>
              <a:t>The third answer is probably the most compelling: we’ve written enough tests when the tests will catch bugs!</a:t>
            </a:r>
          </a:p>
        </p:txBody>
      </p:sp>
      <p:sp>
        <p:nvSpPr>
          <p:cNvPr id="4" name="Slide Number Placeholder 3"/>
          <p:cNvSpPr>
            <a:spLocks noGrp="1"/>
          </p:cNvSpPr>
          <p:nvPr>
            <p:ph type="sldNum" sz="quarter" idx="5"/>
          </p:nvPr>
        </p:nvSpPr>
        <p:spPr/>
        <p:txBody>
          <a:bodyPr/>
          <a:lstStyle/>
          <a:p>
            <a:fld id="{07937F07-1250-4CCE-B198-1B2887014F41}" type="slidenum">
              <a:rPr lang="en-US" smtClean="0"/>
              <a:t>3</a:t>
            </a:fld>
            <a:endParaRPr lang="en-US"/>
          </a:p>
        </p:txBody>
      </p:sp>
    </p:spTree>
    <p:extLst>
      <p:ext uri="{BB962C8B-B14F-4D97-AF65-F5344CB8AC3E}">
        <p14:creationId xmlns:p14="http://schemas.microsoft.com/office/powerpoint/2010/main" val="2556826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7D45D-864D-6F16-9399-9980DE25E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F937C-5A8B-D87B-37FA-06DDEDEB09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06CA6C-7677-4E66-F358-20ADFF87ACED}"/>
              </a:ext>
            </a:extLst>
          </p:cNvPr>
          <p:cNvSpPr>
            <a:spLocks noGrp="1"/>
          </p:cNvSpPr>
          <p:nvPr>
            <p:ph type="body" idx="1"/>
          </p:nvPr>
        </p:nvSpPr>
        <p:spPr/>
        <p:txBody>
          <a:bodyPr/>
          <a:lstStyle/>
          <a:p>
            <a:r>
              <a:rPr lang="en-US" dirty="0"/>
              <a:t>Let’s start by discussing how TypeScript lets you document what inputs a function or program can have.</a:t>
            </a:r>
          </a:p>
        </p:txBody>
      </p:sp>
      <p:sp>
        <p:nvSpPr>
          <p:cNvPr id="4" name="Slide Number Placeholder 3">
            <a:extLst>
              <a:ext uri="{FF2B5EF4-FFF2-40B4-BE49-F238E27FC236}">
                <a16:creationId xmlns:a16="http://schemas.microsoft.com/office/drawing/2014/main" id="{249F2DD3-B28E-1D3E-582A-20D17A88461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937F07-1250-4CCE-B198-1B2887014F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0782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Mention: “kind of interchangeable” has a formal name, “equivalence classes of inputs.”</a:t>
            </a:r>
          </a:p>
          <a:p>
            <a:endParaRPr lang="en-US" dirty="0"/>
          </a:p>
          <a:p>
            <a:r>
              <a:rPr lang="en-US" dirty="0"/>
              <a:t>There are two types of </a:t>
            </a:r>
            <a:r>
              <a:rPr lang="en-US" i="1" dirty="0"/>
              <a:t>contracts</a:t>
            </a:r>
            <a:r>
              <a:rPr lang="en-US" dirty="0"/>
              <a:t> in this function: the TypeScript one says that the input must be a number, and the one document in the precondition that says that it must be a nonnegative integer.</a:t>
            </a: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5</a:t>
            </a:fld>
            <a:endParaRPr lang="en-US"/>
          </a:p>
        </p:txBody>
      </p:sp>
    </p:spTree>
    <p:extLst>
      <p:ext uri="{BB962C8B-B14F-4D97-AF65-F5344CB8AC3E}">
        <p14:creationId xmlns:p14="http://schemas.microsoft.com/office/powerpoint/2010/main" val="3638589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F5021-3CA2-6D6D-0AF1-7FEE23771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E98A6-CC49-7C9B-6554-082FEC5FD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2B779-AA7F-56AE-126B-D02E9917C299}"/>
              </a:ext>
            </a:extLst>
          </p:cNvPr>
          <p:cNvSpPr>
            <a:spLocks noGrp="1"/>
          </p:cNvSpPr>
          <p:nvPr>
            <p:ph type="body" idx="1"/>
          </p:nvPr>
        </p:nvSpPr>
        <p:spPr/>
        <p:txBody>
          <a:bodyPr/>
          <a:lstStyle/>
          <a:p>
            <a:r>
              <a:rPr lang="en-US" dirty="0"/>
              <a:t>This is something we’ll return to later, but the answer to “which inputs should we test” is that we don’t need to test this function with -3 or null.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we’re talking about testing a </a:t>
            </a:r>
            <a:r>
              <a:rPr lang="en-US" i="1" dirty="0"/>
              <a:t>specific</a:t>
            </a:r>
            <a:r>
              <a:rPr lang="en-US" dirty="0"/>
              <a:t> function, we’re really talking about writing a </a:t>
            </a:r>
            <a:r>
              <a:rPr lang="en-US" i="1" dirty="0"/>
              <a:t>unit test</a:t>
            </a:r>
            <a:r>
              <a:rPr lang="en-US" dirty="0"/>
              <a:t>, that tests an isolated part of a program. Other parts of the program are responsible for respecting the contracts on our function, but that’s a problem for integration testing, which we’ll talk about more in a future lecture.</a:t>
            </a:r>
          </a:p>
          <a:p>
            <a:endParaRPr lang="en-US" dirty="0"/>
          </a:p>
          <a:p>
            <a:r>
              <a:rPr lang="en-US" dirty="0"/>
              <a:t>It’s valid to say “we never need to write unit test inputs that violate preconditions,” and it is also valid to look at this and say “we can’t possibly trust ourselves and the evolution of our code over time — test calling the function on an invalid message ID, or passing null as the chat ID, anyway!” There’s not a single right answer.</a:t>
            </a:r>
          </a:p>
          <a:p>
            <a:endParaRPr lang="en-US" dirty="0"/>
          </a:p>
          <a:p>
            <a:r>
              <a:rPr lang="en-US" dirty="0"/>
              <a:t>What are the drawbacks for writing tests that violate the function’s stated preconditions? (One answer: if you write tests that violate the preconditions, that may push you to check for the precondition violation in code. Which means your code is now more slower and more complicated than it had to be!)</a:t>
            </a:r>
          </a:p>
          <a:p>
            <a:endParaRPr lang="en-US" dirty="0"/>
          </a:p>
        </p:txBody>
      </p:sp>
      <p:sp>
        <p:nvSpPr>
          <p:cNvPr id="4" name="Slide Number Placeholder 3">
            <a:extLst>
              <a:ext uri="{FF2B5EF4-FFF2-40B4-BE49-F238E27FC236}">
                <a16:creationId xmlns:a16="http://schemas.microsoft.com/office/drawing/2014/main" id="{E5DB4872-4723-D3D0-0A11-CB70DA990E54}"/>
              </a:ext>
            </a:extLst>
          </p:cNvPr>
          <p:cNvSpPr>
            <a:spLocks noGrp="1"/>
          </p:cNvSpPr>
          <p:nvPr>
            <p:ph type="sldNum" sz="quarter" idx="5"/>
          </p:nvPr>
        </p:nvSpPr>
        <p:spPr/>
        <p:txBody>
          <a:bodyPr/>
          <a:lstStyle/>
          <a:p>
            <a:fld id="{07937F07-1250-4CCE-B198-1B2887014F41}" type="slidenum">
              <a:rPr lang="en-US" smtClean="0"/>
              <a:t>6</a:t>
            </a:fld>
            <a:endParaRPr lang="en-US"/>
          </a:p>
        </p:txBody>
      </p:sp>
    </p:spTree>
    <p:extLst>
      <p:ext uri="{BB962C8B-B14F-4D97-AF65-F5344CB8AC3E}">
        <p14:creationId xmlns:p14="http://schemas.microsoft.com/office/powerpoint/2010/main" val="285188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DFC98-E2A8-20CC-E47E-A3D62A540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58091-5571-2F6A-5AD5-117F8D4403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F46AD6-FB09-0D82-691F-86AD1BE0524A}"/>
              </a:ext>
            </a:extLst>
          </p:cNvPr>
          <p:cNvSpPr>
            <a:spLocks noGrp="1"/>
          </p:cNvSpPr>
          <p:nvPr>
            <p:ph type="body" idx="1"/>
          </p:nvPr>
        </p:nvSpPr>
        <p:spPr/>
        <p:txBody>
          <a:bodyPr/>
          <a:lstStyle/>
          <a:p>
            <a:r>
              <a:rPr lang="en-US" dirty="0"/>
              <a:t>A digression: here’s a more “real” version of our example, a piece of code from the project codebase. Both the comments and the types are telling us about the function’s preconditions, which help set  the expectations for testing the code.</a:t>
            </a:r>
          </a:p>
          <a:p>
            <a:endParaRPr lang="en-US" dirty="0"/>
          </a:p>
          <a:p>
            <a:r>
              <a:rPr lang="en-US" dirty="0"/>
              <a:t>The written contracts in this function’s docstring are saying that the </a:t>
            </a:r>
            <a:r>
              <a:rPr lang="en-US" dirty="0" err="1"/>
              <a:t>chatId</a:t>
            </a:r>
            <a:r>
              <a:rPr lang="en-US" dirty="0"/>
              <a:t> input is something that </a:t>
            </a:r>
            <a:r>
              <a:rPr lang="en-US" i="1" dirty="0"/>
              <a:t>claims</a:t>
            </a:r>
            <a:r>
              <a:rPr lang="en-US" dirty="0"/>
              <a:t> to be a </a:t>
            </a:r>
            <a:r>
              <a:rPr lang="en-US" dirty="0" err="1"/>
              <a:t>chatId</a:t>
            </a:r>
            <a:r>
              <a:rPr lang="en-US" dirty="0"/>
              <a:t>, but it might not </a:t>
            </a:r>
            <a:r>
              <a:rPr lang="en-US" i="1" dirty="0"/>
              <a:t>actually</a:t>
            </a:r>
            <a:r>
              <a:rPr lang="en-US" dirty="0"/>
              <a:t> represent a real chat ID. The docstring for the `</a:t>
            </a:r>
            <a:r>
              <a:rPr lang="en-US" dirty="0" err="1"/>
              <a:t>messageId</a:t>
            </a:r>
            <a:r>
              <a:rPr lang="en-US" dirty="0"/>
              <a:t>` argument is saying that the </a:t>
            </a:r>
            <a:r>
              <a:rPr lang="en-US" dirty="0" err="1"/>
              <a:t>messageId</a:t>
            </a:r>
            <a:r>
              <a:rPr lang="en-US" dirty="0"/>
              <a:t> must be a valid id that corresponds to a message in the database.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we’re writing unit tests based on this documentation, it means we’d definitely want to test this function with a valid chat ID and an invalid chat ID. But we’re requiring that the message ID is valid as a precondition of the function, so if we’re trusting that this function will be called in ways that respect the function’s contracts, we don’t need to test it with a random string message ID that can’t possibly correspond to a message.</a:t>
            </a:r>
          </a:p>
        </p:txBody>
      </p:sp>
      <p:sp>
        <p:nvSpPr>
          <p:cNvPr id="4" name="Slide Number Placeholder 3">
            <a:extLst>
              <a:ext uri="{FF2B5EF4-FFF2-40B4-BE49-F238E27FC236}">
                <a16:creationId xmlns:a16="http://schemas.microsoft.com/office/drawing/2014/main" id="{5783F7D6-E117-4578-6CD9-C7D9C9E9520B}"/>
              </a:ext>
            </a:extLst>
          </p:cNvPr>
          <p:cNvSpPr>
            <a:spLocks noGrp="1"/>
          </p:cNvSpPr>
          <p:nvPr>
            <p:ph type="sldNum" sz="quarter" idx="5"/>
          </p:nvPr>
        </p:nvSpPr>
        <p:spPr/>
        <p:txBody>
          <a:bodyPr/>
          <a:lstStyle/>
          <a:p>
            <a:fld id="{07937F07-1250-4CCE-B198-1B2887014F41}" type="slidenum">
              <a:rPr lang="en-US" smtClean="0"/>
              <a:t>7</a:t>
            </a:fld>
            <a:endParaRPr lang="en-US"/>
          </a:p>
        </p:txBody>
      </p:sp>
    </p:spTree>
    <p:extLst>
      <p:ext uri="{BB962C8B-B14F-4D97-AF65-F5344CB8AC3E}">
        <p14:creationId xmlns:p14="http://schemas.microsoft.com/office/powerpoint/2010/main" val="3875022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Having contracts checked by code is, generally, good! TypeScript helps us check some of our contracts, but obviously we may have preconditions that aren’t expressible in TypeScript.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There’s an important caveat, however!</a:t>
            </a:r>
          </a:p>
        </p:txBody>
      </p:sp>
      <p:sp>
        <p:nvSpPr>
          <p:cNvPr id="4" name="Slide Number Placeholder 3"/>
          <p:cNvSpPr>
            <a:spLocks noGrp="1"/>
          </p:cNvSpPr>
          <p:nvPr>
            <p:ph type="sldNum" sz="quarter" idx="5"/>
          </p:nvPr>
        </p:nvSpPr>
        <p:spPr/>
        <p:txBody>
          <a:bodyPr/>
          <a:lstStyle/>
          <a:p>
            <a:fld id="{07937F07-1250-4CCE-B198-1B2887014F41}" type="slidenum">
              <a:rPr lang="en-US" smtClean="0"/>
              <a:t>8</a:t>
            </a:fld>
            <a:endParaRPr lang="en-US"/>
          </a:p>
        </p:txBody>
      </p:sp>
    </p:spTree>
    <p:extLst>
      <p:ext uri="{BB962C8B-B14F-4D97-AF65-F5344CB8AC3E}">
        <p14:creationId xmlns:p14="http://schemas.microsoft.com/office/powerpoint/2010/main" val="2171515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CB425-B43A-7680-97E7-564D28D699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4EBA1-E6E5-5512-37D0-2337A70756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EF7EE-97FD-33CC-2BB5-43CA86B79B3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critical point about TypeScript, and one that can be really surprising at first.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In Java, we’d need to be concerned that some malicious function would call an analogue of “</a:t>
            </a:r>
            <a:r>
              <a:rPr lang="en-US" i="0" dirty="0" err="1"/>
              <a:t>helloNTimes</a:t>
            </a:r>
            <a:r>
              <a:rPr lang="en-US" i="0" dirty="0"/>
              <a:t>” with a negative number, but there’d be no way to call it with a value of some completely unexpected type: Java would never allow such a thing to happen.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That’s not true about TypeScript</a:t>
            </a:r>
          </a:p>
        </p:txBody>
      </p:sp>
      <p:sp>
        <p:nvSpPr>
          <p:cNvPr id="4" name="Slide Number Placeholder 3">
            <a:extLst>
              <a:ext uri="{FF2B5EF4-FFF2-40B4-BE49-F238E27FC236}">
                <a16:creationId xmlns:a16="http://schemas.microsoft.com/office/drawing/2014/main" id="{21426478-8011-8E27-F7FB-E1E4C9016FF2}"/>
              </a:ext>
            </a:extLst>
          </p:cNvPr>
          <p:cNvSpPr>
            <a:spLocks noGrp="1"/>
          </p:cNvSpPr>
          <p:nvPr>
            <p:ph type="sldNum" sz="quarter" idx="5"/>
          </p:nvPr>
        </p:nvSpPr>
        <p:spPr/>
        <p:txBody>
          <a:bodyPr/>
          <a:lstStyle/>
          <a:p>
            <a:fld id="{07937F07-1250-4CCE-B198-1B2887014F41}" type="slidenum">
              <a:rPr lang="en-US" smtClean="0"/>
              <a:t>9</a:t>
            </a:fld>
            <a:endParaRPr lang="en-US"/>
          </a:p>
        </p:txBody>
      </p:sp>
    </p:spTree>
    <p:extLst>
      <p:ext uri="{BB962C8B-B14F-4D97-AF65-F5344CB8AC3E}">
        <p14:creationId xmlns:p14="http://schemas.microsoft.com/office/powerpoint/2010/main" val="26476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7219-6BA5-47F5-B7F1-6B0D754E2DE9}"/>
              </a:ext>
            </a:extLst>
          </p:cNvPr>
          <p:cNvSpPr>
            <a:spLocks noGrp="1"/>
          </p:cNvSpPr>
          <p:nvPr>
            <p:ph type="ctrTitle"/>
          </p:nvPr>
        </p:nvSpPr>
        <p:spPr>
          <a:xfrm>
            <a:off x="539260" y="665163"/>
            <a:ext cx="10814539" cy="23876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A5556012-95F5-425E-AD5B-78B7ACF1EC88}"/>
              </a:ext>
            </a:extLst>
          </p:cNvPr>
          <p:cNvSpPr>
            <a:spLocks noGrp="1"/>
          </p:cNvSpPr>
          <p:nvPr>
            <p:ph type="subTitle" idx="1"/>
          </p:nvPr>
        </p:nvSpPr>
        <p:spPr>
          <a:xfrm>
            <a:off x="539260" y="3237828"/>
            <a:ext cx="10128740" cy="1655762"/>
          </a:xfrm>
        </p:spPr>
        <p:txBody>
          <a:bodyPr>
            <a:normAutofit/>
          </a:bodyPr>
          <a:lstStyle>
            <a:lvl1pPr marL="0" indent="0" algn="l">
              <a:buNone/>
              <a:defRPr sz="28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43B56B6-995F-4046-9C61-053D0E276BA3}"/>
              </a:ext>
            </a:extLst>
          </p:cNvPr>
          <p:cNvSpPr>
            <a:spLocks noGrp="1"/>
          </p:cNvSpPr>
          <p:nvPr>
            <p:ph type="dt" sz="half" idx="10"/>
          </p:nvPr>
        </p:nvSpPr>
        <p:spPr/>
        <p:txBody>
          <a:bodyPr/>
          <a:lstStyle/>
          <a:p>
            <a:fld id="{5D2A64DE-480B-420F-9649-4F8E696E08E0}" type="datetime1">
              <a:rPr lang="en-US" smtClean="0"/>
              <a:t>1/15/2026</a:t>
            </a:fld>
            <a:endParaRPr lang="en-US"/>
          </a:p>
        </p:txBody>
      </p:sp>
      <p:sp>
        <p:nvSpPr>
          <p:cNvPr id="5" name="Footer Placeholder 4">
            <a:extLst>
              <a:ext uri="{FF2B5EF4-FFF2-40B4-BE49-F238E27FC236}">
                <a16:creationId xmlns:a16="http://schemas.microsoft.com/office/drawing/2014/main" id="{6E05E065-1B81-411E-9A3E-A77A78A3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F6926-26F3-46DC-9948-0AFC9748AF7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FB7E862F-A43D-4114-BCB5-88FBB072B5E3}"/>
              </a:ext>
            </a:extLst>
          </p:cNvPr>
          <p:cNvCxnSpPr/>
          <p:nvPr userDrawn="1"/>
        </p:nvCxnSpPr>
        <p:spPr>
          <a:xfrm>
            <a:off x="539260" y="3055777"/>
            <a:ext cx="108145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9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A09-5B90-4641-93CD-8F57AD5570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350F3-B3CE-4CFF-8DA5-52A7B3D17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6664C-6D02-4CF4-9578-EE17046F1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29906-37E8-4C3E-9239-E2780C69472A}"/>
              </a:ext>
            </a:extLst>
          </p:cNvPr>
          <p:cNvSpPr>
            <a:spLocks noGrp="1"/>
          </p:cNvSpPr>
          <p:nvPr>
            <p:ph type="dt" sz="half" idx="10"/>
          </p:nvPr>
        </p:nvSpPr>
        <p:spPr/>
        <p:txBody>
          <a:bodyPr/>
          <a:lstStyle/>
          <a:p>
            <a:fld id="{EA476A42-A091-4468-A075-64A31BE59948}" type="datetime1">
              <a:rPr lang="en-US" smtClean="0"/>
              <a:t>1/15/2026</a:t>
            </a:fld>
            <a:endParaRPr lang="en-US"/>
          </a:p>
        </p:txBody>
      </p:sp>
      <p:sp>
        <p:nvSpPr>
          <p:cNvPr id="6" name="Footer Placeholder 5">
            <a:extLst>
              <a:ext uri="{FF2B5EF4-FFF2-40B4-BE49-F238E27FC236}">
                <a16:creationId xmlns:a16="http://schemas.microsoft.com/office/drawing/2014/main" id="{B4F4D540-F8F7-41A2-9AF8-CA9DC3673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D207D-A9AE-4993-85BC-0A490AE0C78B}"/>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84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C82A-A252-4658-90F3-CD841E6917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56BDDE-3FD4-4076-B384-750403C87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16770-ADA8-4EC3-8F93-CD06C87E7EC4}"/>
              </a:ext>
            </a:extLst>
          </p:cNvPr>
          <p:cNvSpPr>
            <a:spLocks noGrp="1"/>
          </p:cNvSpPr>
          <p:nvPr>
            <p:ph type="dt" sz="half" idx="10"/>
          </p:nvPr>
        </p:nvSpPr>
        <p:spPr/>
        <p:txBody>
          <a:bodyPr/>
          <a:lstStyle/>
          <a:p>
            <a:fld id="{0D3616D0-8311-4107-9726-6B805E7D05BA}" type="datetime1">
              <a:rPr lang="en-US" smtClean="0"/>
              <a:t>1/15/2026</a:t>
            </a:fld>
            <a:endParaRPr lang="en-US"/>
          </a:p>
        </p:txBody>
      </p:sp>
      <p:sp>
        <p:nvSpPr>
          <p:cNvPr id="5" name="Footer Placeholder 4">
            <a:extLst>
              <a:ext uri="{FF2B5EF4-FFF2-40B4-BE49-F238E27FC236}">
                <a16:creationId xmlns:a16="http://schemas.microsoft.com/office/drawing/2014/main" id="{956A9407-A07E-4CD6-8B79-2C5C32D3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D9943-4565-4756-87D7-A459B5D658D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038256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161F6-0B3C-4567-ADE2-6CD20FC7B0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F20CE-3E28-49C5-A941-80470819E0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65335-11AE-43FA-B4FF-7C5C91A9C094}"/>
              </a:ext>
            </a:extLst>
          </p:cNvPr>
          <p:cNvSpPr>
            <a:spLocks noGrp="1"/>
          </p:cNvSpPr>
          <p:nvPr>
            <p:ph type="dt" sz="half" idx="10"/>
          </p:nvPr>
        </p:nvSpPr>
        <p:spPr/>
        <p:txBody>
          <a:bodyPr/>
          <a:lstStyle/>
          <a:p>
            <a:fld id="{3BC2557A-5C88-417A-A763-5AC779462A5F}" type="datetime1">
              <a:rPr lang="en-US" smtClean="0"/>
              <a:t>1/15/2026</a:t>
            </a:fld>
            <a:endParaRPr lang="en-US"/>
          </a:p>
        </p:txBody>
      </p:sp>
      <p:sp>
        <p:nvSpPr>
          <p:cNvPr id="5" name="Footer Placeholder 4">
            <a:extLst>
              <a:ext uri="{FF2B5EF4-FFF2-40B4-BE49-F238E27FC236}">
                <a16:creationId xmlns:a16="http://schemas.microsoft.com/office/drawing/2014/main" id="{A3CDB1C4-4B7A-48D9-8638-70DF828BE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DD15E-A1E1-4C0C-A962-2AD1B80CF666}"/>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2842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lvl1pPr>
              <a:defRPr>
                <a:solidFill>
                  <a:schemeClr val="accent3"/>
                </a:solidFill>
              </a:defRPr>
            </a:lvl1pPr>
          </a:lstStyle>
          <a:p>
            <a:r>
              <a:rPr dirty="0"/>
              <a:t>Title Text</a:t>
            </a:r>
          </a:p>
        </p:txBody>
      </p:sp>
      <p:sp>
        <p:nvSpPr>
          <p:cNvPr id="61" name="Body Level One…"/>
          <p:cNvSpPr txBox="1">
            <a:spLocks noGrp="1"/>
          </p:cNvSpPr>
          <p:nvPr>
            <p:ph type="body" idx="1"/>
          </p:nvPr>
        </p:nvSpPr>
        <p:spPr>
          <a:xfrm>
            <a:off x="535782" y="1562695"/>
            <a:ext cx="8786527" cy="4688086"/>
          </a:xfrm>
          <a:prstGeom prst="rect">
            <a:avLst/>
          </a:prstGeom>
        </p:spPr>
        <p:txBody>
          <a:bodyPr/>
          <a:lstStyle>
            <a:lvl1pPr marL="257166" indent="-257166">
              <a:defRPr>
                <a:solidFill>
                  <a:schemeClr val="tx1"/>
                </a:solidFill>
              </a:defRPr>
            </a:lvl1pPr>
            <a:lvl2pPr marL="514332" indent="-257166">
              <a:spcBef>
                <a:spcPts val="1125"/>
              </a:spcBef>
              <a:defRPr>
                <a:solidFill>
                  <a:schemeClr val="tx1"/>
                </a:solidFill>
              </a:defRPr>
            </a:lvl2pPr>
            <a:lvl3pPr marL="707206" indent="-257166">
              <a:spcBef>
                <a:spcPts val="562"/>
              </a:spcBef>
              <a:defRPr sz="2812">
                <a:solidFill>
                  <a:schemeClr val="tx1"/>
                </a:solidFill>
              </a:defRPr>
            </a:lvl3pPr>
            <a:lvl4pPr marL="900080" indent="-257166">
              <a:spcBef>
                <a:spcPts val="0"/>
              </a:spcBef>
              <a:defRPr sz="2812">
                <a:solidFill>
                  <a:schemeClr val="tx1"/>
                </a:solidFill>
              </a:defRPr>
            </a:lvl4pPr>
            <a:lvl5pPr marL="1092955" indent="-257166">
              <a:spcBef>
                <a:spcPts val="0"/>
              </a:spcBef>
              <a:defRPr sz="2812">
                <a:solidFill>
                  <a:schemeClr val="tx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2"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7875980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38200" y="1500160"/>
            <a:ext cx="788734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1/15/2026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33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1/15/2026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7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689-97C8-4C74-9DA9-41C0380CB9AE}"/>
              </a:ext>
            </a:extLst>
          </p:cNvPr>
          <p:cNvSpPr>
            <a:spLocks noGrp="1"/>
          </p:cNvSpPr>
          <p:nvPr>
            <p:ph type="title"/>
          </p:nvPr>
        </p:nvSpPr>
        <p:spPr>
          <a:xfrm>
            <a:off x="838200" y="0"/>
            <a:ext cx="10515600" cy="1325563"/>
          </a:xfrm>
        </p:spPr>
        <p:txBody>
          <a:bodyPr anchor="b"/>
          <a:lstStyle/>
          <a:p>
            <a:r>
              <a:rPr lang="en-US" dirty="0"/>
              <a:t>Click to edit Master title style</a:t>
            </a:r>
          </a:p>
        </p:txBody>
      </p:sp>
      <p:sp>
        <p:nvSpPr>
          <p:cNvPr id="3" name="Date Placeholder 2">
            <a:extLst>
              <a:ext uri="{FF2B5EF4-FFF2-40B4-BE49-F238E27FC236}">
                <a16:creationId xmlns:a16="http://schemas.microsoft.com/office/drawing/2014/main" id="{3C79868A-EEF3-4A9B-8549-9BADCF283326}"/>
              </a:ext>
            </a:extLst>
          </p:cNvPr>
          <p:cNvSpPr>
            <a:spLocks noGrp="1"/>
          </p:cNvSpPr>
          <p:nvPr>
            <p:ph type="dt" sz="half" idx="10"/>
          </p:nvPr>
        </p:nvSpPr>
        <p:spPr/>
        <p:txBody>
          <a:bodyPr/>
          <a:lstStyle/>
          <a:p>
            <a:fld id="{109E55A0-C911-4F03-82FC-7E5926047D46}" type="datetime1">
              <a:rPr lang="en-US" smtClean="0"/>
              <a:t>1/15/2026</a:t>
            </a:fld>
            <a:endParaRPr lang="en-US"/>
          </a:p>
        </p:txBody>
      </p:sp>
      <p:sp>
        <p:nvSpPr>
          <p:cNvPr id="4" name="Footer Placeholder 3">
            <a:extLst>
              <a:ext uri="{FF2B5EF4-FFF2-40B4-BE49-F238E27FC236}">
                <a16:creationId xmlns:a16="http://schemas.microsoft.com/office/drawing/2014/main" id="{761E0DFD-410D-4C41-9994-4C58047D5E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0F3D0-5AE9-4747-A0A6-354F0667F65B}"/>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7" name="Straight Connector 6">
            <a:extLst>
              <a:ext uri="{FF2B5EF4-FFF2-40B4-BE49-F238E27FC236}">
                <a16:creationId xmlns:a16="http://schemas.microsoft.com/office/drawing/2014/main" id="{D110EEB6-6E3B-42EF-B771-796D5DACD6D4}"/>
              </a:ext>
            </a:extLst>
          </p:cNvPr>
          <p:cNvCxnSpPr/>
          <p:nvPr userDrawn="1"/>
        </p:nvCxnSpPr>
        <p:spPr>
          <a:xfrm>
            <a:off x="838200" y="1325563"/>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90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102D-7499-4BDC-8BA2-825474D95747}"/>
              </a:ext>
            </a:extLst>
          </p:cNvPr>
          <p:cNvSpPr>
            <a:spLocks noGrp="1"/>
          </p:cNvSpPr>
          <p:nvPr>
            <p:ph type="title"/>
          </p:nvPr>
        </p:nvSpPr>
        <p:spPr>
          <a:xfrm>
            <a:off x="831850" y="1709738"/>
            <a:ext cx="10515600"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B50BCC-FEA6-4C8B-92DD-12ECC6BE1D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476A10-0098-476E-99F2-6C7151D25FAF}"/>
              </a:ext>
            </a:extLst>
          </p:cNvPr>
          <p:cNvSpPr>
            <a:spLocks noGrp="1"/>
          </p:cNvSpPr>
          <p:nvPr>
            <p:ph type="dt" sz="half" idx="10"/>
          </p:nvPr>
        </p:nvSpPr>
        <p:spPr/>
        <p:txBody>
          <a:bodyPr/>
          <a:lstStyle/>
          <a:p>
            <a:fld id="{A533CBE2-D5BE-47AC-ADC2-9CDFC1D0CF90}" type="datetime1">
              <a:rPr lang="en-US" smtClean="0"/>
              <a:t>1/15/2026</a:t>
            </a:fld>
            <a:endParaRPr lang="en-US"/>
          </a:p>
        </p:txBody>
      </p:sp>
      <p:sp>
        <p:nvSpPr>
          <p:cNvPr id="5" name="Footer Placeholder 4">
            <a:extLst>
              <a:ext uri="{FF2B5EF4-FFF2-40B4-BE49-F238E27FC236}">
                <a16:creationId xmlns:a16="http://schemas.microsoft.com/office/drawing/2014/main" id="{7E629B59-28A4-457E-A9FE-D43E630E9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126F7-7826-4EEA-BCF7-F8DB1CCCD1E6}"/>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04FB97FE-BFE6-42A0-A36F-BB63DB3E7E5E}"/>
              </a:ext>
            </a:extLst>
          </p:cNvPr>
          <p:cNvCxnSpPr/>
          <p:nvPr userDrawn="1"/>
        </p:nvCxnSpPr>
        <p:spPr>
          <a:xfrm>
            <a:off x="831850" y="4562475"/>
            <a:ext cx="105219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0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F8A4-82FA-4F62-BD67-4673378FCE4B}"/>
              </a:ext>
            </a:extLst>
          </p:cNvPr>
          <p:cNvSpPr>
            <a:spLocks noGrp="1"/>
          </p:cNvSpPr>
          <p:nvPr>
            <p:ph type="title"/>
          </p:nvPr>
        </p:nvSpPr>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C4D60252-C68E-46D7-AAA5-ABB7CE5E34AC}"/>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A52B70-F8CF-48C4-AE1C-C9CF7101D08C}"/>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2E002AF-9677-413A-B99A-8C8BE9559F54}"/>
              </a:ext>
            </a:extLst>
          </p:cNvPr>
          <p:cNvSpPr>
            <a:spLocks noGrp="1"/>
          </p:cNvSpPr>
          <p:nvPr>
            <p:ph type="dt" sz="half" idx="10"/>
          </p:nvPr>
        </p:nvSpPr>
        <p:spPr/>
        <p:txBody>
          <a:bodyPr/>
          <a:lstStyle/>
          <a:p>
            <a:fld id="{39B7EDB1-CE74-4951-85A2-0B01C2128E28}" type="datetime1">
              <a:rPr lang="en-US" smtClean="0"/>
              <a:t>1/15/2026</a:t>
            </a:fld>
            <a:endParaRPr lang="en-US"/>
          </a:p>
        </p:txBody>
      </p:sp>
      <p:sp>
        <p:nvSpPr>
          <p:cNvPr id="6" name="Footer Placeholder 5">
            <a:extLst>
              <a:ext uri="{FF2B5EF4-FFF2-40B4-BE49-F238E27FC236}">
                <a16:creationId xmlns:a16="http://schemas.microsoft.com/office/drawing/2014/main" id="{75BD4DCA-3AF1-43DA-9E55-2BF67A618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3AD69-C005-4694-9D91-F1A980961CC9}"/>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9" name="Straight Connector 8">
            <a:extLst>
              <a:ext uri="{FF2B5EF4-FFF2-40B4-BE49-F238E27FC236}">
                <a16:creationId xmlns:a16="http://schemas.microsoft.com/office/drawing/2014/main" id="{4505F67E-03A6-4630-A98D-6CACA3FBDDEF}"/>
              </a:ext>
            </a:extLst>
          </p:cNvPr>
          <p:cNvCxnSpPr/>
          <p:nvPr userDrawn="1"/>
        </p:nvCxnSpPr>
        <p:spPr>
          <a:xfrm>
            <a:off x="838200" y="169068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7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34C9-6E2F-41F7-9D31-6E37FA5B47F9}"/>
              </a:ext>
            </a:extLst>
          </p:cNvPr>
          <p:cNvSpPr>
            <a:spLocks noGrp="1"/>
          </p:cNvSpPr>
          <p:nvPr>
            <p:ph type="title"/>
          </p:nvPr>
        </p:nvSpPr>
        <p:spPr>
          <a:xfrm>
            <a:off x="839788" y="365125"/>
            <a:ext cx="10515600" cy="1325563"/>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B9BFBC22-43A4-440D-AAD7-465FAB57B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EFE43-C4CC-4FF0-B176-0C879EF27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20B2B-FD99-4575-BC29-4A9B8A50B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A5329-47DA-4A08-8E7B-D898E11B7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A08467-E7C4-4D3F-99C5-6D3AC3B22260}"/>
              </a:ext>
            </a:extLst>
          </p:cNvPr>
          <p:cNvSpPr>
            <a:spLocks noGrp="1"/>
          </p:cNvSpPr>
          <p:nvPr>
            <p:ph type="dt" sz="half" idx="10"/>
          </p:nvPr>
        </p:nvSpPr>
        <p:spPr/>
        <p:txBody>
          <a:bodyPr/>
          <a:lstStyle/>
          <a:p>
            <a:fld id="{2BC7EB92-A5C2-4807-A9DC-9EDE6CBFB241}" type="datetime1">
              <a:rPr lang="en-US" smtClean="0"/>
              <a:t>1/15/2026</a:t>
            </a:fld>
            <a:endParaRPr lang="en-US"/>
          </a:p>
        </p:txBody>
      </p:sp>
      <p:sp>
        <p:nvSpPr>
          <p:cNvPr id="8" name="Footer Placeholder 7">
            <a:extLst>
              <a:ext uri="{FF2B5EF4-FFF2-40B4-BE49-F238E27FC236}">
                <a16:creationId xmlns:a16="http://schemas.microsoft.com/office/drawing/2014/main" id="{5AA2D386-C960-49F4-8E0B-5A602B213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B938FD-9718-4972-A4A8-237B1A211C4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07761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7A444-7D99-4911-9642-3917FA60A00A}"/>
              </a:ext>
            </a:extLst>
          </p:cNvPr>
          <p:cNvSpPr>
            <a:spLocks noGrp="1"/>
          </p:cNvSpPr>
          <p:nvPr>
            <p:ph type="dt" sz="half" idx="10"/>
          </p:nvPr>
        </p:nvSpPr>
        <p:spPr/>
        <p:txBody>
          <a:bodyPr/>
          <a:lstStyle/>
          <a:p>
            <a:fld id="{2B7B7EE0-7771-4CD5-9B2B-3550753A54A1}" type="datetime1">
              <a:rPr lang="en-US" smtClean="0"/>
              <a:t>1/15/2026</a:t>
            </a:fld>
            <a:endParaRPr lang="en-US"/>
          </a:p>
        </p:txBody>
      </p:sp>
      <p:sp>
        <p:nvSpPr>
          <p:cNvPr id="3" name="Footer Placeholder 2">
            <a:extLst>
              <a:ext uri="{FF2B5EF4-FFF2-40B4-BE49-F238E27FC236}">
                <a16:creationId xmlns:a16="http://schemas.microsoft.com/office/drawing/2014/main" id="{A3F82BF4-8CCE-40F5-87BF-30A8215B5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281BF9-93A3-4F18-ADE7-E0E4F974DBE9}"/>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794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5BC0-2C78-4530-B512-097E3FFC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8D3CA-F128-4EAA-A043-41667828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EE186-B06D-4105-84EF-95DBBCFDA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86144-00CA-4143-8DA2-416236D78A82}"/>
              </a:ext>
            </a:extLst>
          </p:cNvPr>
          <p:cNvSpPr>
            <a:spLocks noGrp="1"/>
          </p:cNvSpPr>
          <p:nvPr>
            <p:ph type="dt" sz="half" idx="10"/>
          </p:nvPr>
        </p:nvSpPr>
        <p:spPr/>
        <p:txBody>
          <a:bodyPr/>
          <a:lstStyle/>
          <a:p>
            <a:fld id="{F8B318B3-0E87-4416-A9B8-D891968C2727}" type="datetime1">
              <a:rPr lang="en-US" smtClean="0"/>
              <a:t>1/15/2026</a:t>
            </a:fld>
            <a:endParaRPr lang="en-US"/>
          </a:p>
        </p:txBody>
      </p:sp>
      <p:sp>
        <p:nvSpPr>
          <p:cNvPr id="6" name="Footer Placeholder 5">
            <a:extLst>
              <a:ext uri="{FF2B5EF4-FFF2-40B4-BE49-F238E27FC236}">
                <a16:creationId xmlns:a16="http://schemas.microsoft.com/office/drawing/2014/main" id="{E338B172-43F1-4139-BF32-2DEDF2781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CB3DF-517A-4E87-8D32-82F85C3985F1}"/>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39784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6F07A-0B22-4914-812A-DBA02B47952B}"/>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892B9C33-4FFB-4197-A3C1-E6E3EB5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35E0F7-CC95-4DF1-9224-82B2702A2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97E8-DDEE-43F1-8D9B-F8A1E11DE488}" type="datetime1">
              <a:rPr lang="en-US" smtClean="0"/>
              <a:t>1/15/2026</a:t>
            </a:fld>
            <a:endParaRPr lang="en-US"/>
          </a:p>
        </p:txBody>
      </p:sp>
      <p:sp>
        <p:nvSpPr>
          <p:cNvPr id="5" name="Footer Placeholder 4">
            <a:extLst>
              <a:ext uri="{FF2B5EF4-FFF2-40B4-BE49-F238E27FC236}">
                <a16:creationId xmlns:a16="http://schemas.microsoft.com/office/drawing/2014/main" id="{C63761D0-ED27-4802-A5F0-EFD89884E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E668E-F846-4B39-92B8-B429C92F7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37917-FD3A-4669-9018-DA04BCDD3D75}" type="slidenum">
              <a:rPr lang="en-US" smtClean="0"/>
              <a:t>‹#›</a:t>
            </a:fld>
            <a:endParaRPr lang="en-US"/>
          </a:p>
        </p:txBody>
      </p:sp>
    </p:spTree>
    <p:extLst>
      <p:ext uri="{BB962C8B-B14F-4D97-AF65-F5344CB8AC3E}">
        <p14:creationId xmlns:p14="http://schemas.microsoft.com/office/powerpoint/2010/main" val="222347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4" r:id="rId4"/>
    <p:sldLayoutId id="2147483651" r:id="rId5"/>
    <p:sldLayoutId id="2147483652" r:id="rId6"/>
    <p:sldLayoutId id="2147483653" r:id="rId7"/>
    <p:sldLayoutId id="2147483655" r:id="rId8"/>
    <p:sldLayoutId id="2147483656" r:id="rId9"/>
    <p:sldLayoutId id="2147483657" r:id="rId10"/>
    <p:sldLayoutId id="2147483658" r:id="rId11"/>
    <p:sldLayoutId id="2147483659" r:id="rId12"/>
    <p:sldLayoutId id="2147483661" r:id="rId13"/>
  </p:sldLayoutIdLst>
  <p:hf hdr="0" ftr="0" dt="0"/>
  <p:txStyles>
    <p:titleStyle>
      <a:lvl1pPr algn="l" defTabSz="914400" rtl="0" eaLnBrk="1" latinLnBrk="0" hangingPunct="1">
        <a:lnSpc>
          <a:spcPct val="90000"/>
        </a:lnSpc>
        <a:spcBef>
          <a:spcPct val="0"/>
        </a:spcBef>
        <a:buNone/>
        <a:defRPr sz="4400" kern="1200">
          <a:solidFill>
            <a:srgbClr val="0070C0"/>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5BC5-92E6-4F5A-B981-1C5EE975861B}"/>
              </a:ext>
            </a:extLst>
          </p:cNvPr>
          <p:cNvSpPr>
            <a:spLocks noGrp="1"/>
          </p:cNvSpPr>
          <p:nvPr>
            <p:ph type="ctrTitle"/>
          </p:nvPr>
        </p:nvSpPr>
        <p:spPr/>
        <p:txBody>
          <a:bodyPr anchor="t">
            <a:normAutofit/>
          </a:bodyPr>
          <a:lstStyle/>
          <a:p>
            <a:r>
              <a:rPr lang="en-US" altLang="en-US" dirty="0">
                <a:sym typeface="Helvetica Neue" charset="0"/>
              </a:rPr>
              <a:t>CS 4530: Fundamentals of Software Engineering</a:t>
            </a:r>
            <a:br>
              <a:rPr lang="en-US" altLang="en-US" dirty="0">
                <a:sym typeface="Helvetica Neue" charset="0"/>
              </a:rPr>
            </a:br>
            <a:r>
              <a:rPr lang="en-US" altLang="en-US" dirty="0">
                <a:sym typeface="Helvetica Neue" charset="0"/>
              </a:rPr>
              <a:t>Module 3.1: Trusting TypeScript (or not!)</a:t>
            </a:r>
            <a:endParaRPr lang="en-US" sz="3200" dirty="0"/>
          </a:p>
        </p:txBody>
      </p:sp>
      <p:sp>
        <p:nvSpPr>
          <p:cNvPr id="8" name="Subtitle 7">
            <a:extLst>
              <a:ext uri="{FF2B5EF4-FFF2-40B4-BE49-F238E27FC236}">
                <a16:creationId xmlns:a16="http://schemas.microsoft.com/office/drawing/2014/main" id="{5B356C44-32EB-4AC4-94B7-A86895491E70}"/>
              </a:ext>
            </a:extLst>
          </p:cNvPr>
          <p:cNvSpPr>
            <a:spLocks noGrp="1"/>
          </p:cNvSpPr>
          <p:nvPr>
            <p:ph type="subTitle" idx="1"/>
          </p:nvPr>
        </p:nvSpPr>
        <p:spPr/>
        <p:txBody>
          <a:bodyPr/>
          <a:lstStyle/>
          <a:p>
            <a:r>
              <a:rPr lang="en-US" sz="2400" dirty="0"/>
              <a:t>Adeel Bhutta, Rob Simmons, and Mitch Wand</a:t>
            </a:r>
          </a:p>
          <a:p>
            <a:pPr>
              <a:lnSpc>
                <a:spcPct val="100000"/>
              </a:lnSpc>
            </a:pPr>
            <a:r>
              <a:rPr lang="en-US" sz="2400" dirty="0"/>
              <a:t>Khoury College of Computer Sciences</a:t>
            </a:r>
          </a:p>
          <a:p>
            <a:endParaRPr lang="en-US" dirty="0"/>
          </a:p>
        </p:txBody>
      </p:sp>
      <p:sp>
        <p:nvSpPr>
          <p:cNvPr id="4" name="Slide Number Placeholder 3">
            <a:extLst>
              <a:ext uri="{FF2B5EF4-FFF2-40B4-BE49-F238E27FC236}">
                <a16:creationId xmlns:a16="http://schemas.microsoft.com/office/drawing/2014/main" id="{CECC5E2E-7170-455B-A37A-DBAC705CE98E}"/>
              </a:ext>
            </a:extLst>
          </p:cNvPr>
          <p:cNvSpPr>
            <a:spLocks noGrp="1"/>
          </p:cNvSpPr>
          <p:nvPr>
            <p:ph type="sldNum" sz="quarter" idx="12"/>
          </p:nvPr>
        </p:nvSpPr>
        <p:spPr/>
        <p:txBody>
          <a:bodyPr/>
          <a:lstStyle/>
          <a:p>
            <a:fld id="{20F37917-FD3A-4669-9018-DA04BCDD3D75}" type="slidenum">
              <a:rPr lang="en-US" smtClean="0"/>
              <a:pPr/>
              <a:t>1</a:t>
            </a:fld>
            <a:endParaRPr lang="en-US"/>
          </a:p>
        </p:txBody>
      </p:sp>
      <p:sp>
        <p:nvSpPr>
          <p:cNvPr id="3" name="Rectangle 2">
            <a:extLst>
              <a:ext uri="{FF2B5EF4-FFF2-40B4-BE49-F238E27FC236}">
                <a16:creationId xmlns:a16="http://schemas.microsoft.com/office/drawing/2014/main" id="{3B7BC06A-54D1-4D10-B536-9DF33B2C3997}"/>
              </a:ext>
            </a:extLst>
          </p:cNvPr>
          <p:cNvSpPr/>
          <p:nvPr/>
        </p:nvSpPr>
        <p:spPr>
          <a:xfrm>
            <a:off x="539260" y="5710019"/>
            <a:ext cx="6096000" cy="369332"/>
          </a:xfrm>
          <a:prstGeom prst="rect">
            <a:avLst/>
          </a:prstGeom>
        </p:spPr>
        <p:txBody>
          <a:bodyPr>
            <a:spAutoFit/>
          </a:bodyPr>
          <a:lstStyle/>
          <a:p>
            <a:r>
              <a:rPr lang="en-US" dirty="0">
                <a:solidFill>
                  <a:srgbClr val="5C5962"/>
                </a:solidFill>
              </a:rPr>
              <a:t>© 2026 Released under the </a:t>
            </a:r>
            <a:r>
              <a:rPr lang="en-US" dirty="0">
                <a:solidFill>
                  <a:srgbClr val="D41B2C"/>
                </a:solidFill>
                <a:hlinkClick r:id="rId3"/>
              </a:rPr>
              <a:t>CC BY-SA</a:t>
            </a:r>
            <a:r>
              <a:rPr lang="en-US" dirty="0">
                <a:solidFill>
                  <a:srgbClr val="5C5962"/>
                </a:solidFill>
              </a:rPr>
              <a:t> license</a:t>
            </a:r>
            <a:endParaRPr lang="en-US" dirty="0"/>
          </a:p>
        </p:txBody>
      </p:sp>
      <p:sp>
        <p:nvSpPr>
          <p:cNvPr id="5" name="TextBox 4">
            <a:extLst>
              <a:ext uri="{FF2B5EF4-FFF2-40B4-BE49-F238E27FC236}">
                <a16:creationId xmlns:a16="http://schemas.microsoft.com/office/drawing/2014/main" id="{E2CC67B2-D054-4205-15E3-D9ECBB15CFBA}"/>
              </a:ext>
            </a:extLst>
          </p:cNvPr>
          <p:cNvSpPr txBox="1"/>
          <p:nvPr/>
        </p:nvSpPr>
        <p:spPr>
          <a:xfrm>
            <a:off x="-3002692" y="400358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0256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F2E1C-AF47-3F10-1AA6-D6D388F83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1D2CF-B43E-A897-F5A7-A6D8C3C50AAE}"/>
              </a:ext>
            </a:extLst>
          </p:cNvPr>
          <p:cNvSpPr>
            <a:spLocks noGrp="1"/>
          </p:cNvSpPr>
          <p:nvPr>
            <p:ph type="title"/>
          </p:nvPr>
        </p:nvSpPr>
        <p:spPr>
          <a:xfrm>
            <a:off x="838199" y="18255"/>
            <a:ext cx="10912813" cy="1325563"/>
          </a:xfrm>
        </p:spPr>
        <p:txBody>
          <a:bodyPr/>
          <a:lstStyle/>
          <a:p>
            <a:r>
              <a:rPr lang="en-US" dirty="0"/>
              <a:t>TypeScript Types Are Easily Circumvented (2)</a:t>
            </a:r>
          </a:p>
        </p:txBody>
      </p:sp>
      <p:sp>
        <p:nvSpPr>
          <p:cNvPr id="4" name="Slide Number Placeholder 3">
            <a:extLst>
              <a:ext uri="{FF2B5EF4-FFF2-40B4-BE49-F238E27FC236}">
                <a16:creationId xmlns:a16="http://schemas.microsoft.com/office/drawing/2014/main" id="{4901E884-A524-4D8A-5BA9-D06FA720821A}"/>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10</a:t>
            </a:fld>
            <a:endParaRPr lang="en-US"/>
          </a:p>
        </p:txBody>
      </p:sp>
      <p:sp>
        <p:nvSpPr>
          <p:cNvPr id="10" name="Content Placeholder 9">
            <a:extLst>
              <a:ext uri="{FF2B5EF4-FFF2-40B4-BE49-F238E27FC236}">
                <a16:creationId xmlns:a16="http://schemas.microsoft.com/office/drawing/2014/main" id="{C83C6FFD-746E-026E-E506-DB11C8E044B1}"/>
              </a:ext>
            </a:extLst>
          </p:cNvPr>
          <p:cNvSpPr>
            <a:spLocks noGrp="1"/>
          </p:cNvSpPr>
          <p:nvPr>
            <p:ph idx="1"/>
          </p:nvPr>
        </p:nvSpPr>
        <p:spPr>
          <a:xfrm>
            <a:off x="838200" y="1500159"/>
            <a:ext cx="8877300" cy="5457854"/>
          </a:xfrm>
        </p:spPr>
        <p:txBody>
          <a:bodyPr>
            <a:normAutofit/>
          </a:bodyPr>
          <a:lstStyle/>
          <a:p>
            <a:r>
              <a:rPr lang="en-US" dirty="0"/>
              <a:t>In a language like Java, we’d need to worry that another function could call </a:t>
            </a:r>
            <a:r>
              <a:rPr lang="en-US" sz="24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helloNTimes</a:t>
            </a:r>
            <a:r>
              <a:rPr lang="en-US" dirty="0"/>
              <a:t> with -3: calling the function with a string or </a:t>
            </a:r>
            <a:r>
              <a:rPr lang="en-US" sz="24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null</a:t>
            </a:r>
            <a:r>
              <a:rPr lang="en-US" dirty="0"/>
              <a:t> is a compiler error.</a:t>
            </a:r>
          </a:p>
          <a:p>
            <a:r>
              <a:rPr lang="en-US" dirty="0"/>
              <a:t>That’s not true in TypeScript, and that can be surprising.</a:t>
            </a:r>
          </a:p>
          <a:p>
            <a:r>
              <a:rPr lang="en-US" dirty="0"/>
              <a:t>TypeScript will happily accept the following as a well-typed expression:</a:t>
            </a:r>
            <a:br>
              <a:rPr lang="en-US" sz="1000" dirty="0"/>
            </a:br>
            <a:endParaRPr lang="en-US" sz="1000" dirty="0"/>
          </a:p>
          <a:p>
            <a:pPr marL="457200" lvl="1" indent="0">
              <a:buNone/>
            </a:pPr>
            <a:r>
              <a:rPr lang="en-US" sz="2000" b="0" dirty="0" err="1">
                <a:solidFill>
                  <a:srgbClr val="795E26"/>
                </a:solidFill>
                <a:effectLst/>
                <a:latin typeface="Consolas" panose="020B0609020204030204" pitchFamily="49" charset="0"/>
                <a:cs typeface="Consolas" panose="020B0609020204030204" pitchFamily="49" charset="0"/>
              </a:rPr>
              <a:t>helloNTimes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1080"/>
                </a:solidFill>
                <a:effectLst/>
                <a:latin typeface="Consolas" panose="020B0609020204030204" pitchFamily="49" charset="0"/>
                <a:cs typeface="Consolas" panose="020B0609020204030204" pitchFamily="49" charset="0"/>
              </a:rPr>
              <a:t>lol:</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A31515"/>
                </a:solidFill>
                <a:effectLst/>
                <a:latin typeface="Consolas" panose="020B0609020204030204" pitchFamily="49" charset="0"/>
                <a:cs typeface="Consolas" panose="020B0609020204030204" pitchFamily="49" charset="0"/>
              </a:rPr>
              <a:t>'owned '</a:t>
            </a:r>
            <a:r>
              <a:rPr lang="en-US" sz="2000" b="0" dirty="0">
                <a:solidFill>
                  <a:srgbClr val="3B3B3B"/>
                </a:solidFill>
                <a:effectLst/>
                <a:latin typeface="Consolas" panose="020B0609020204030204" pitchFamily="49" charset="0"/>
                <a:cs typeface="Consolas" panose="020B0609020204030204" pitchFamily="49" charset="0"/>
              </a:rPr>
              <a:t> } </a:t>
            </a:r>
            <a:r>
              <a:rPr lang="en-US" sz="2000" b="0" dirty="0">
                <a:solidFill>
                  <a:srgbClr val="AF00DB"/>
                </a:solidFill>
                <a:effectLst/>
                <a:latin typeface="Consolas" panose="020B0609020204030204" pitchFamily="49" charset="0"/>
                <a:cs typeface="Consolas" panose="020B0609020204030204" pitchFamily="49" charset="0"/>
              </a:rPr>
              <a:t>as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unknown</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AF00DB"/>
                </a:solidFill>
                <a:effectLst/>
                <a:latin typeface="Consolas" panose="020B0609020204030204" pitchFamily="49" charset="0"/>
                <a:cs typeface="Consolas" panose="020B0609020204030204" pitchFamily="49" charset="0"/>
              </a:rPr>
              <a:t>as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number</a:t>
            </a:r>
            <a:r>
              <a:rPr lang="en-US" sz="2000" b="0" dirty="0">
                <a:solidFill>
                  <a:srgbClr val="3B3B3B"/>
                </a:solidFill>
                <a:effectLst/>
                <a:latin typeface="Consolas" panose="020B0609020204030204" pitchFamily="49" charset="0"/>
                <a:cs typeface="Consolas" panose="020B0609020204030204" pitchFamily="49" charset="0"/>
              </a:rPr>
              <a:t>)</a:t>
            </a:r>
          </a:p>
          <a:p>
            <a:pPr marL="0" indent="0">
              <a:buNone/>
            </a:pPr>
            <a:endParaRPr lang="en-US" sz="1000" dirty="0"/>
          </a:p>
          <a:p>
            <a:r>
              <a:rPr lang="en-US" dirty="0"/>
              <a:t>They do seem to make it less likely you’ll screw up </a:t>
            </a:r>
            <a:r>
              <a:rPr lang="en-US" i="1" dirty="0"/>
              <a:t>accidentally…</a:t>
            </a:r>
            <a:r>
              <a:rPr lang="en-US" dirty="0"/>
              <a:t>, and </a:t>
            </a:r>
            <a:r>
              <a:rPr lang="en-US" dirty="0" err="1"/>
              <a:t>ESLint</a:t>
            </a:r>
            <a:r>
              <a:rPr lang="en-US" dirty="0"/>
              <a:t> + TypeScript work together to do even more</a:t>
            </a:r>
          </a:p>
        </p:txBody>
      </p:sp>
      <p:sp>
        <p:nvSpPr>
          <p:cNvPr id="3" name="Rectangle 2">
            <a:extLst>
              <a:ext uri="{FF2B5EF4-FFF2-40B4-BE49-F238E27FC236}">
                <a16:creationId xmlns:a16="http://schemas.microsoft.com/office/drawing/2014/main" id="{8C515898-7B55-2148-17B6-1A5CFEC4C5E7}"/>
              </a:ext>
            </a:extLst>
          </p:cNvPr>
          <p:cNvSpPr/>
          <p:nvPr/>
        </p:nvSpPr>
        <p:spPr>
          <a:xfrm>
            <a:off x="494675" y="1618938"/>
            <a:ext cx="9713627" cy="1810062"/>
          </a:xfrm>
          <a:prstGeom prst="rect">
            <a:avLst/>
          </a:prstGeom>
          <a:solidFill>
            <a:srgbClr val="FFFFFF">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Tree>
    <p:extLst>
      <p:ext uri="{BB962C8B-B14F-4D97-AF65-F5344CB8AC3E}">
        <p14:creationId xmlns:p14="http://schemas.microsoft.com/office/powerpoint/2010/main" val="1328486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E99D1-3EFE-CC1D-4232-46A4B4731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CDC19-47F1-62C9-F77F-A3DD8994E0CF}"/>
              </a:ext>
            </a:extLst>
          </p:cNvPr>
          <p:cNvSpPr>
            <a:spLocks noGrp="1"/>
          </p:cNvSpPr>
          <p:nvPr>
            <p:ph type="title"/>
          </p:nvPr>
        </p:nvSpPr>
        <p:spPr/>
        <p:txBody>
          <a:bodyPr/>
          <a:lstStyle/>
          <a:p>
            <a:r>
              <a:rPr lang="en-US" dirty="0"/>
              <a:t>Where Might An Untrusted Input Come From?</a:t>
            </a:r>
          </a:p>
        </p:txBody>
      </p:sp>
      <p:sp>
        <p:nvSpPr>
          <p:cNvPr id="7" name="Content Placeholder 6">
            <a:extLst>
              <a:ext uri="{FF2B5EF4-FFF2-40B4-BE49-F238E27FC236}">
                <a16:creationId xmlns:a16="http://schemas.microsoft.com/office/drawing/2014/main" id="{B07DBF23-21C5-DE37-E827-58241A3AB489}"/>
              </a:ext>
            </a:extLst>
          </p:cNvPr>
          <p:cNvSpPr>
            <a:spLocks noGrp="1"/>
          </p:cNvSpPr>
          <p:nvPr>
            <p:ph idx="1"/>
          </p:nvPr>
        </p:nvSpPr>
        <p:spPr/>
        <p:txBody>
          <a:bodyPr>
            <a:normAutofit/>
          </a:bodyPr>
          <a:lstStyle/>
          <a:p>
            <a:pPr marL="0" indent="0">
              <a:buNone/>
            </a:pPr>
            <a:r>
              <a:rPr lang="en-US" dirty="0"/>
              <a:t>Any input given to a web app</a:t>
            </a:r>
            <a:br>
              <a:rPr lang="en-US" dirty="0"/>
            </a:br>
            <a:r>
              <a:rPr lang="en-US" dirty="0"/>
              <a:t>can also be given by other</a:t>
            </a:r>
            <a:br>
              <a:rPr lang="en-US" dirty="0"/>
            </a:br>
            <a:r>
              <a:rPr lang="en-US" dirty="0"/>
              <a:t>means…</a:t>
            </a:r>
          </a:p>
        </p:txBody>
      </p:sp>
      <p:sp>
        <p:nvSpPr>
          <p:cNvPr id="4" name="Slide Number Placeholder 3">
            <a:extLst>
              <a:ext uri="{FF2B5EF4-FFF2-40B4-BE49-F238E27FC236}">
                <a16:creationId xmlns:a16="http://schemas.microsoft.com/office/drawing/2014/main" id="{49BF43A1-E0F6-792E-915A-F1EE88354758}"/>
              </a:ext>
            </a:extLst>
          </p:cNvPr>
          <p:cNvSpPr>
            <a:spLocks noGrp="1"/>
          </p:cNvSpPr>
          <p:nvPr>
            <p:ph type="sldNum" sz="quarter" idx="12"/>
          </p:nvPr>
        </p:nvSpPr>
        <p:spPr/>
        <p:txBody>
          <a:bodyPr/>
          <a:lstStyle/>
          <a:p>
            <a:fld id="{20F37917-FD3A-4669-9018-DA04BCDD3D75}" type="slidenum">
              <a:rPr lang="en-US" smtClean="0"/>
              <a:pPr/>
              <a:t>11</a:t>
            </a:fld>
            <a:endParaRPr lang="en-US" dirty="0"/>
          </a:p>
        </p:txBody>
      </p:sp>
      <p:sp>
        <p:nvSpPr>
          <p:cNvPr id="3" name="TextBox 2">
            <a:extLst>
              <a:ext uri="{FF2B5EF4-FFF2-40B4-BE49-F238E27FC236}">
                <a16:creationId xmlns:a16="http://schemas.microsoft.com/office/drawing/2014/main" id="{26933C7F-EDFD-7B22-60C3-822A5D294ED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1A5354DA-E2DB-A31F-8480-DB5EC910D95D}"/>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pic>
        <p:nvPicPr>
          <p:cNvPr id="8" name="Picture 7">
            <a:extLst>
              <a:ext uri="{FF2B5EF4-FFF2-40B4-BE49-F238E27FC236}">
                <a16:creationId xmlns:a16="http://schemas.microsoft.com/office/drawing/2014/main" id="{A27C73C2-A36E-1690-B592-29A0DCEE9962}"/>
              </a:ext>
            </a:extLst>
          </p:cNvPr>
          <p:cNvPicPr>
            <a:picLocks noChangeAspect="1"/>
          </p:cNvPicPr>
          <p:nvPr/>
        </p:nvPicPr>
        <p:blipFill>
          <a:blip r:embed="rId3"/>
          <a:stretch>
            <a:fillRect/>
          </a:stretch>
        </p:blipFill>
        <p:spPr>
          <a:xfrm>
            <a:off x="2623477" y="2533505"/>
            <a:ext cx="3130123" cy="3096705"/>
          </a:xfrm>
          <a:prstGeom prst="rect">
            <a:avLst/>
          </a:prstGeom>
        </p:spPr>
        <p:style>
          <a:lnRef idx="2">
            <a:schemeClr val="accent2">
              <a:shade val="15000"/>
            </a:schemeClr>
          </a:lnRef>
          <a:fillRef idx="1">
            <a:schemeClr val="accent2"/>
          </a:fillRef>
          <a:effectRef idx="0">
            <a:schemeClr val="accent2"/>
          </a:effectRef>
          <a:fontRef idx="minor">
            <a:schemeClr val="lt1"/>
          </a:fontRef>
        </p:style>
      </p:pic>
      <p:sp>
        <p:nvSpPr>
          <p:cNvPr id="9" name="TextBox 8">
            <a:extLst>
              <a:ext uri="{FF2B5EF4-FFF2-40B4-BE49-F238E27FC236}">
                <a16:creationId xmlns:a16="http://schemas.microsoft.com/office/drawing/2014/main" id="{05900EFC-DE70-FBE8-2791-FB2B07B74AEB}"/>
              </a:ext>
            </a:extLst>
          </p:cNvPr>
          <p:cNvSpPr txBox="1"/>
          <p:nvPr/>
        </p:nvSpPr>
        <p:spPr>
          <a:xfrm>
            <a:off x="354676" y="5630210"/>
            <a:ext cx="11482647" cy="83118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curl https://</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strategy.town</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api</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/user/signup -H 'Content-Type: application/</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--data '{ "username": "</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trugamer</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"password": "Hunter2" }'</a:t>
            </a:r>
          </a:p>
        </p:txBody>
      </p:sp>
      <p:pic>
        <p:nvPicPr>
          <p:cNvPr id="10" name="Picture 9">
            <a:extLst>
              <a:ext uri="{FF2B5EF4-FFF2-40B4-BE49-F238E27FC236}">
                <a16:creationId xmlns:a16="http://schemas.microsoft.com/office/drawing/2014/main" id="{4020EB59-7465-48E2-D307-42A460E296D6}"/>
              </a:ext>
            </a:extLst>
          </p:cNvPr>
          <p:cNvPicPr>
            <a:picLocks noChangeAspect="1"/>
          </p:cNvPicPr>
          <p:nvPr/>
        </p:nvPicPr>
        <p:blipFill>
          <a:blip r:embed="rId4"/>
          <a:stretch>
            <a:fillRect/>
          </a:stretch>
        </p:blipFill>
        <p:spPr>
          <a:xfrm>
            <a:off x="5753600" y="1505653"/>
            <a:ext cx="6083723" cy="4124557"/>
          </a:xfrm>
          <a:prstGeom prst="rect">
            <a:avLst/>
          </a:prstGeom>
          <a:ln>
            <a:solidFill>
              <a:schemeClr val="accent1"/>
            </a:solidFill>
          </a:ln>
        </p:spPr>
      </p:pic>
      <p:sp>
        <p:nvSpPr>
          <p:cNvPr id="12" name="TextBox 11">
            <a:extLst>
              <a:ext uri="{FF2B5EF4-FFF2-40B4-BE49-F238E27FC236}">
                <a16:creationId xmlns:a16="http://schemas.microsoft.com/office/drawing/2014/main" id="{AF846D40-6CA3-FF19-8447-AC098381090C}"/>
              </a:ext>
            </a:extLst>
          </p:cNvPr>
          <p:cNvSpPr txBox="1"/>
          <p:nvPr/>
        </p:nvSpPr>
        <p:spPr>
          <a:xfrm>
            <a:off x="1841157" y="2001795"/>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3" name="TextBox 12">
            <a:extLst>
              <a:ext uri="{FF2B5EF4-FFF2-40B4-BE49-F238E27FC236}">
                <a16:creationId xmlns:a16="http://schemas.microsoft.com/office/drawing/2014/main" id="{A6AAFFBB-2531-3239-1536-926BA1CE3E55}"/>
              </a:ext>
            </a:extLst>
          </p:cNvPr>
          <p:cNvSpPr txBox="1"/>
          <p:nvPr/>
        </p:nvSpPr>
        <p:spPr>
          <a:xfrm>
            <a:off x="3524865" y="1828800"/>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569258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C4F2E-07F2-D81B-66BA-BB4EF1E92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41892-B670-C220-0AC5-0F82ECC89AAE}"/>
              </a:ext>
            </a:extLst>
          </p:cNvPr>
          <p:cNvSpPr>
            <a:spLocks noGrp="1"/>
          </p:cNvSpPr>
          <p:nvPr>
            <p:ph type="title"/>
          </p:nvPr>
        </p:nvSpPr>
        <p:spPr/>
        <p:txBody>
          <a:bodyPr>
            <a:normAutofit/>
          </a:bodyPr>
          <a:lstStyle/>
          <a:p>
            <a:r>
              <a:rPr lang="en-US" dirty="0"/>
              <a:t>Untrusted Inputs Should Have Type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p>
        </p:txBody>
      </p:sp>
      <p:sp>
        <p:nvSpPr>
          <p:cNvPr id="6" name="Content Placeholder 5">
            <a:extLst>
              <a:ext uri="{FF2B5EF4-FFF2-40B4-BE49-F238E27FC236}">
                <a16:creationId xmlns:a16="http://schemas.microsoft.com/office/drawing/2014/main" id="{45FD9428-A4EC-DE5B-666A-02FAA3D7F1C8}"/>
              </a:ext>
            </a:extLst>
          </p:cNvPr>
          <p:cNvSpPr>
            <a:spLocks noGrp="1"/>
          </p:cNvSpPr>
          <p:nvPr>
            <p:ph idx="1"/>
          </p:nvPr>
        </p:nvSpPr>
        <p:spPr>
          <a:xfrm>
            <a:off x="838199" y="1500160"/>
            <a:ext cx="10515599" cy="4856190"/>
          </a:xfrm>
        </p:spPr>
        <p:txBody>
          <a:bodyPr>
            <a:normAutofit lnSpcReduction="10000"/>
          </a:bodyPr>
          <a:lstStyle/>
          <a:p>
            <a:r>
              <a:rPr lang="en-US" dirty="0"/>
              <a:t>The appropriate TypeScript type for an unknown value is </a:t>
            </a:r>
            <a:r>
              <a:rPr lang="en-US" dirty="0">
                <a:latin typeface="Menlo" panose="020B0609030804020204" pitchFamily="49" charset="0"/>
                <a:ea typeface="Menlo" panose="020B0609030804020204" pitchFamily="49" charset="0"/>
                <a:cs typeface="Menlo" panose="020B0609030804020204" pitchFamily="49" charset="0"/>
              </a:rPr>
              <a:t>unknown</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lookAtMe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latin typeface="Consolas" panose="020B0609020204030204" pitchFamily="49" charset="0"/>
                <a:ea typeface="Menlo" panose="020B0609030804020204" pitchFamily="49" charset="0"/>
                <a:cs typeface="Consolas" panose="020B0609020204030204" pitchFamily="49" charset="0"/>
              </a:rPr>
              <a:t>console.log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input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100" dirty="0">
                <a:latin typeface="Consolas" panose="020B0609020204030204" pitchFamily="49" charset="0"/>
                <a:ea typeface="Menlo" panose="020B0609030804020204" pitchFamily="49" charset="0"/>
                <a:cs typeface="Consolas" panose="020B0609020204030204" pitchFamily="49" charset="0"/>
              </a:rPr>
            </a:br>
            <a:endParaRPr lang="en-US" sz="2100" dirty="0">
              <a:latin typeface="Consolas" panose="020B0609020204030204" pitchFamily="49" charset="0"/>
              <a:ea typeface="Menlo" panose="020B0609030804020204" pitchFamily="49" charset="0"/>
              <a:cs typeface="Consolas" panose="020B0609020204030204" pitchFamily="49" charset="0"/>
            </a:endParaRPr>
          </a:p>
          <a:p>
            <a:r>
              <a:rPr lang="en-US" dirty="0">
                <a:latin typeface="Calibri" panose="020F0502020204030204" pitchFamily="34" charset="0"/>
                <a:ea typeface="Menlo" panose="020B0609030804020204" pitchFamily="49" charset="0"/>
                <a:cs typeface="Calibri" panose="020F0502020204030204" pitchFamily="34" charset="0"/>
              </a:rPr>
              <a:t>If you use the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any</a:t>
            </a:r>
            <a:r>
              <a:rPr lang="en-US" dirty="0">
                <a:latin typeface="Calibri" panose="020F0502020204030204" pitchFamily="34" charset="0"/>
                <a:ea typeface="Menlo" panose="020B0609030804020204" pitchFamily="49" charset="0"/>
                <a:cs typeface="Calibri" panose="020F0502020204030204" pitchFamily="34" charset="0"/>
              </a:rPr>
              <a:t> type instead, TypeScript will just say “ok, I guess you know what you’re doing”</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endParaRPr lang="en-US" dirty="0">
              <a:latin typeface="Menlo" panose="020B0609030804020204" pitchFamily="49" charset="0"/>
              <a:ea typeface="Menlo" panose="020B0609030804020204" pitchFamily="49" charset="0"/>
              <a:cs typeface="Menlo" panose="020B0609030804020204" pitchFamily="49" charset="0"/>
            </a:endParaRPr>
          </a:p>
        </p:txBody>
      </p:sp>
      <p:sp>
        <p:nvSpPr>
          <p:cNvPr id="4" name="Slide Number Placeholder 3">
            <a:extLst>
              <a:ext uri="{FF2B5EF4-FFF2-40B4-BE49-F238E27FC236}">
                <a16:creationId xmlns:a16="http://schemas.microsoft.com/office/drawing/2014/main" id="{789D95B4-F24B-7C04-70AB-3D4867516548}"/>
              </a:ext>
            </a:extLst>
          </p:cNvPr>
          <p:cNvSpPr>
            <a:spLocks noGrp="1"/>
          </p:cNvSpPr>
          <p:nvPr>
            <p:ph type="sldNum" sz="quarter" idx="12"/>
          </p:nvPr>
        </p:nvSpPr>
        <p:spPr/>
        <p:txBody>
          <a:bodyPr/>
          <a:lstStyle/>
          <a:p>
            <a:fld id="{20F37917-FD3A-4669-9018-DA04BCDD3D75}" type="slidenum">
              <a:rPr lang="en-US" smtClean="0"/>
              <a:pPr/>
              <a:t>12</a:t>
            </a:fld>
            <a:endParaRPr lang="en-US" dirty="0"/>
          </a:p>
        </p:txBody>
      </p:sp>
      <p:sp>
        <p:nvSpPr>
          <p:cNvPr id="3" name="TextBox 2">
            <a:extLst>
              <a:ext uri="{FF2B5EF4-FFF2-40B4-BE49-F238E27FC236}">
                <a16:creationId xmlns:a16="http://schemas.microsoft.com/office/drawing/2014/main" id="{CAB67779-0FD8-1EDF-670B-3D3FBE19B5F4}"/>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24032205-46D0-6F87-1E21-A5DECCF9C4C9}"/>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1" name="AutoShape 9">
            <a:extLst>
              <a:ext uri="{FF2B5EF4-FFF2-40B4-BE49-F238E27FC236}">
                <a16:creationId xmlns:a16="http://schemas.microsoft.com/office/drawing/2014/main" id="{AB28CA65-9D21-D22A-CFE2-BC1D530FA211}"/>
              </a:ext>
            </a:extLst>
          </p:cNvPr>
          <p:cNvSpPr>
            <a:spLocks/>
          </p:cNvSpPr>
          <p:nvPr/>
        </p:nvSpPr>
        <p:spPr bwMode="auto">
          <a:xfrm>
            <a:off x="8043888" y="2301189"/>
            <a:ext cx="3096061" cy="861245"/>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TypeScript error here!</a:t>
            </a:r>
          </a:p>
        </p:txBody>
      </p:sp>
      <p:cxnSp>
        <p:nvCxnSpPr>
          <p:cNvPr id="15" name="Straight Arrow Connector 14">
            <a:extLst>
              <a:ext uri="{FF2B5EF4-FFF2-40B4-BE49-F238E27FC236}">
                <a16:creationId xmlns:a16="http://schemas.microsoft.com/office/drawing/2014/main" id="{8254D0C4-B77E-A70A-08B5-496BD696E952}"/>
              </a:ext>
            </a:extLst>
          </p:cNvPr>
          <p:cNvCxnSpPr>
            <a:cxnSpLocks/>
            <a:stCxn id="11" idx="1"/>
          </p:cNvCxnSpPr>
          <p:nvPr/>
        </p:nvCxnSpPr>
        <p:spPr>
          <a:xfrm flipH="1">
            <a:off x="6341806" y="2731812"/>
            <a:ext cx="1702082" cy="26211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BA6B0B8-7851-E694-4E67-ADC772252335}"/>
              </a:ext>
            </a:extLst>
          </p:cNvPr>
          <p:cNvCxnSpPr>
            <a:cxnSpLocks/>
          </p:cNvCxnSpPr>
          <p:nvPr/>
        </p:nvCxnSpPr>
        <p:spPr>
          <a:xfrm flipH="1" flipV="1">
            <a:off x="6341806" y="3928255"/>
            <a:ext cx="1623423" cy="17480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6" name="AutoShape 9">
            <a:extLst>
              <a:ext uri="{FF2B5EF4-FFF2-40B4-BE49-F238E27FC236}">
                <a16:creationId xmlns:a16="http://schemas.microsoft.com/office/drawing/2014/main" id="{40F315DA-B79C-C615-3DE7-EC73AF2C91A4}"/>
              </a:ext>
            </a:extLst>
          </p:cNvPr>
          <p:cNvSpPr>
            <a:spLocks/>
          </p:cNvSpPr>
          <p:nvPr/>
        </p:nvSpPr>
        <p:spPr bwMode="auto">
          <a:xfrm>
            <a:off x="7894753" y="3695566"/>
            <a:ext cx="1697166" cy="948286"/>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it’s ok here!</a:t>
            </a:r>
            <a:endParaRPr lang="en-US" altLang="en-US" sz="2400" i="1"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sp>
        <p:nvSpPr>
          <p:cNvPr id="5" name="TextBox 4">
            <a:extLst>
              <a:ext uri="{FF2B5EF4-FFF2-40B4-BE49-F238E27FC236}">
                <a16:creationId xmlns:a16="http://schemas.microsoft.com/office/drawing/2014/main" id="{0A1FF862-8A7D-3FBB-64E0-B244D7C4022C}"/>
              </a:ext>
            </a:extLst>
          </p:cNvPr>
          <p:cNvSpPr txBox="1"/>
          <p:nvPr/>
        </p:nvSpPr>
        <p:spPr>
          <a:xfrm>
            <a:off x="10621108" y="773723"/>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196026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A5D0A-50BC-49E0-F9CB-2DA14275CD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24C4D-9E8A-4032-5B42-EBAD05204237}"/>
              </a:ext>
            </a:extLst>
          </p:cNvPr>
          <p:cNvSpPr>
            <a:spLocks noGrp="1"/>
          </p:cNvSpPr>
          <p:nvPr>
            <p:ph type="title"/>
          </p:nvPr>
        </p:nvSpPr>
        <p:spPr/>
        <p:txBody>
          <a:bodyPr/>
          <a:lstStyle/>
          <a:p>
            <a:r>
              <a:rPr lang="en-US" dirty="0"/>
              <a:t>How Can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r>
              <a:rPr lang="en-US" dirty="0"/>
              <a:t> Inputs Be Used Safely?</a:t>
            </a:r>
          </a:p>
        </p:txBody>
      </p:sp>
      <p:sp>
        <p:nvSpPr>
          <p:cNvPr id="5" name="Content Placeholder 4">
            <a:extLst>
              <a:ext uri="{FF2B5EF4-FFF2-40B4-BE49-F238E27FC236}">
                <a16:creationId xmlns:a16="http://schemas.microsoft.com/office/drawing/2014/main" id="{312A9750-10B6-B37F-F4DD-FBB32BAFFEE4}"/>
              </a:ext>
            </a:extLst>
          </p:cNvPr>
          <p:cNvSpPr>
            <a:spLocks noGrp="1"/>
          </p:cNvSpPr>
          <p:nvPr>
            <p:ph idx="1"/>
          </p:nvPr>
        </p:nvSpPr>
        <p:spPr/>
        <p:txBody>
          <a:bodyPr/>
          <a:lstStyle/>
          <a:p>
            <a:pPr marL="0" indent="0">
              <a:buNone/>
            </a:pPr>
            <a:r>
              <a:rPr lang="en-US" dirty="0"/>
              <a:t>This can get complicated fast…</a:t>
            </a:r>
          </a:p>
        </p:txBody>
      </p:sp>
      <p:sp>
        <p:nvSpPr>
          <p:cNvPr id="4" name="Slide Number Placeholder 3">
            <a:extLst>
              <a:ext uri="{FF2B5EF4-FFF2-40B4-BE49-F238E27FC236}">
                <a16:creationId xmlns:a16="http://schemas.microsoft.com/office/drawing/2014/main" id="{3151BBE3-A6E4-CC21-0948-D1F3EA35EC59}"/>
              </a:ext>
            </a:extLst>
          </p:cNvPr>
          <p:cNvSpPr>
            <a:spLocks noGrp="1"/>
          </p:cNvSpPr>
          <p:nvPr>
            <p:ph type="sldNum" sz="quarter" idx="12"/>
          </p:nvPr>
        </p:nvSpPr>
        <p:spPr/>
        <p:txBody>
          <a:bodyPr/>
          <a:lstStyle/>
          <a:p>
            <a:fld id="{20F37917-FD3A-4669-9018-DA04BCDD3D75}" type="slidenum">
              <a:rPr lang="en-US" smtClean="0"/>
              <a:pPr/>
              <a:t>13</a:t>
            </a:fld>
            <a:endParaRPr lang="en-US"/>
          </a:p>
        </p:txBody>
      </p:sp>
      <p:sp>
        <p:nvSpPr>
          <p:cNvPr id="6" name="TextBox 5">
            <a:extLst>
              <a:ext uri="{FF2B5EF4-FFF2-40B4-BE49-F238E27FC236}">
                <a16:creationId xmlns:a16="http://schemas.microsoft.com/office/drawing/2014/main" id="{05749A91-6998-71B2-5AA9-8A1721549E39}"/>
              </a:ext>
            </a:extLst>
          </p:cNvPr>
          <p:cNvSpPr txBox="1"/>
          <p:nvPr/>
        </p:nvSpPr>
        <p:spPr>
          <a:xfrm>
            <a:off x="744069" y="2110610"/>
            <a:ext cx="11354146" cy="57355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endParaRPr lang="en-US" sz="2000" dirty="0">
              <a:solidFill>
                <a:srgbClr val="AF00DB"/>
              </a:solidFill>
              <a:latin typeface="Consolas" panose="020B0609020204030204" pitchFamily="49" charset="0"/>
              <a:cs typeface="Consolas" panose="020B0609020204030204" pitchFamily="49" charset="0"/>
            </a:endParaRPr>
          </a:p>
          <a:p>
            <a:pPr>
              <a:lnSpc>
                <a:spcPct val="110000"/>
              </a:lnSpc>
              <a:buNone/>
            </a:pPr>
            <a:endParaRPr lang="en-US" sz="2000" dirty="0">
              <a:solidFill>
                <a:srgbClr val="AF00D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solidFill>
                  <a:srgbClr val="002060"/>
                </a:solidFill>
                <a:latin typeface="Consolas" panose="020B0609020204030204" pitchFamily="49" charset="0"/>
                <a:cs typeface="Consolas" panose="020B0609020204030204" pitchFamily="49" charset="0"/>
              </a:rPr>
              <a:t> type</a:t>
            </a:r>
            <a:r>
              <a:rPr lang="en-US" sz="2000" dirty="0">
                <a:solidFill>
                  <a:srgbClr val="0000FF"/>
                </a:solidFill>
                <a:latin typeface="Consolas" panose="020B0609020204030204" pitchFamily="49" charset="0"/>
                <a:cs typeface="Consolas" panose="020B0609020204030204" pitchFamily="49" charset="0"/>
              </a:rPr>
              <a:t> </a:t>
            </a:r>
            <a:r>
              <a:rPr lang="en-US" sz="2000" dirty="0">
                <a:solidFill>
                  <a:srgbClr val="0070C0"/>
                </a:solidFill>
                <a:latin typeface="Consolas" panose="020B0609020204030204" pitchFamily="49" charset="0"/>
                <a:cs typeface="Consolas" panose="020B0609020204030204" pitchFamily="49" charset="0"/>
              </a:rPr>
              <a:t>Auth</a:t>
            </a:r>
            <a:r>
              <a:rPr lang="en-US" sz="2000" dirty="0">
                <a:solidFill>
                  <a:srgbClr val="795E26"/>
                </a:solidFill>
                <a:latin typeface="Consolas" panose="020B0609020204030204" pitchFamily="49" charset="0"/>
                <a:cs typeface="Consolas" panose="020B0609020204030204" pitchFamily="49" charset="0"/>
              </a:rPr>
              <a:t> </a:t>
            </a:r>
            <a:r>
              <a:rPr lang="en-US" sz="2000" dirty="0">
                <a:solidFill>
                  <a:schemeClr val="tx1"/>
                </a:solidFill>
                <a:latin typeface="Consolas" panose="020B0609020204030204" pitchFamily="49" charset="0"/>
                <a:cs typeface="Consolas" panose="020B0609020204030204" pitchFamily="49" charset="0"/>
              </a:rPr>
              <a:t>= { username: </a:t>
            </a:r>
            <a:r>
              <a:rPr lang="en-US" sz="2000" dirty="0">
                <a:solidFill>
                  <a:schemeClr val="accent5">
                    <a:lumMod val="50000"/>
                  </a:schemeClr>
                </a:solidFill>
                <a:latin typeface="Consolas" panose="020B0609020204030204" pitchFamily="49" charset="0"/>
                <a:cs typeface="Consolas" panose="020B0609020204030204" pitchFamily="49" charset="0"/>
              </a:rPr>
              <a:t>string</a:t>
            </a:r>
            <a:r>
              <a:rPr lang="en-US" sz="2000" dirty="0">
                <a:solidFill>
                  <a:schemeClr val="tx1"/>
                </a:solidFill>
                <a:latin typeface="Consolas" panose="020B0609020204030204" pitchFamily="49" charset="0"/>
                <a:cs typeface="Consolas" panose="020B0609020204030204" pitchFamily="49" charset="0"/>
              </a:rPr>
              <a:t>, password: </a:t>
            </a:r>
            <a:r>
              <a:rPr lang="en-US" sz="2000" dirty="0">
                <a:solidFill>
                  <a:schemeClr val="accent5">
                    <a:lumMod val="50000"/>
                  </a:schemeClr>
                </a:solidFill>
                <a:latin typeface="Consolas" panose="020B0609020204030204" pitchFamily="49" charset="0"/>
                <a:cs typeface="Consolas" panose="020B0609020204030204" pitchFamily="49" charset="0"/>
              </a:rPr>
              <a:t>string</a:t>
            </a:r>
            <a:r>
              <a:rPr lang="en-US" sz="2000" dirty="0">
                <a:solidFill>
                  <a:schemeClr val="tx1"/>
                </a:solidFill>
                <a:latin typeface="Consolas" panose="020B0609020204030204" pitchFamily="49" charset="0"/>
                <a:cs typeface="Consolas" panose="020B0609020204030204" pitchFamily="49" charset="0"/>
              </a:rPr>
              <a:t> }</a:t>
            </a:r>
            <a:endParaRPr lang="en-US" sz="2000" b="0" dirty="0">
              <a:solidFill>
                <a:schemeClr val="tx1"/>
              </a:solidFill>
              <a:effectLst/>
              <a:latin typeface="Consolas" panose="020B0609020204030204" pitchFamily="49" charset="0"/>
              <a:cs typeface="Consolas" panose="020B0609020204030204" pitchFamily="49" charset="0"/>
            </a:endParaRPr>
          </a:p>
          <a:p>
            <a:pPr>
              <a:lnSpc>
                <a:spcPct val="110000"/>
              </a:lnSpc>
              <a:buNone/>
            </a:pPr>
            <a:endParaRPr lang="en-US" sz="2000" b="0" dirty="0">
              <a:solidFill>
                <a:schemeClr val="tx1"/>
              </a:solidFill>
              <a:effectLst/>
              <a:latin typeface="Consolas" panose="020B0609020204030204" pitchFamily="49" charset="0"/>
              <a:ea typeface="Menlo" panose="020B0609030804020204" pitchFamily="49" charset="0"/>
              <a:cs typeface="Consolas" panose="020B0609020204030204" pitchFamily="49" charset="0"/>
            </a:endParaRPr>
          </a:p>
          <a:p>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x</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'object'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x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null</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&amp;&amp;</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x.username</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&amp;&amp;</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'password'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write the code you care about here!</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pPr>
              <a:lnSpc>
                <a:spcPct val="110000"/>
              </a:lnSpc>
            </a:pPr>
            <a:endParaRPr lang="en-US" b="0" dirty="0">
              <a:solidFill>
                <a:srgbClr val="3B3B3B"/>
              </a:solidFill>
              <a:effectLst/>
              <a:latin typeface="Consolas" panose="020B0609020204030204" pitchFamily="49" charset="0"/>
              <a:cs typeface="Consolas" panose="020B0609020204030204" pitchFamily="49" charset="0"/>
            </a:endParaRPr>
          </a:p>
        </p:txBody>
      </p:sp>
      <p:sp>
        <p:nvSpPr>
          <p:cNvPr id="3" name="TextBox 2">
            <a:extLst>
              <a:ext uri="{FF2B5EF4-FFF2-40B4-BE49-F238E27FC236}">
                <a16:creationId xmlns:a16="http://schemas.microsoft.com/office/drawing/2014/main" id="{BFA56B02-D0AE-D113-7967-AD9C44E86309}"/>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034AD8C7-B433-50AE-2969-5D8975BF9894}"/>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1912255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C3D8-9283-1871-C91B-CEA7E4F52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7D3CB-4AAC-FA35-DA1C-EBB14AE39B2F}"/>
              </a:ext>
            </a:extLst>
          </p:cNvPr>
          <p:cNvSpPr>
            <a:spLocks noGrp="1"/>
          </p:cNvSpPr>
          <p:nvPr>
            <p:ph type="title"/>
          </p:nvPr>
        </p:nvSpPr>
        <p:spPr/>
        <p:txBody>
          <a:bodyPr/>
          <a:lstStyle/>
          <a:p>
            <a:r>
              <a:rPr lang="en-US" dirty="0"/>
              <a:t>Libraries Make Checking Types Easier</a:t>
            </a:r>
          </a:p>
        </p:txBody>
      </p:sp>
      <p:sp>
        <p:nvSpPr>
          <p:cNvPr id="5" name="Content Placeholder 4">
            <a:extLst>
              <a:ext uri="{FF2B5EF4-FFF2-40B4-BE49-F238E27FC236}">
                <a16:creationId xmlns:a16="http://schemas.microsoft.com/office/drawing/2014/main" id="{DF7F49A2-A482-7053-356D-0219D44D5E37}"/>
              </a:ext>
            </a:extLst>
          </p:cNvPr>
          <p:cNvSpPr>
            <a:spLocks noGrp="1"/>
          </p:cNvSpPr>
          <p:nvPr>
            <p:ph idx="1"/>
          </p:nvPr>
        </p:nvSpPr>
        <p:spPr>
          <a:xfrm>
            <a:off x="838199" y="1500160"/>
            <a:ext cx="10838935" cy="4351338"/>
          </a:xfrm>
        </p:spPr>
        <p:txBody>
          <a:bodyPr/>
          <a:lstStyle/>
          <a:p>
            <a:pPr marL="0" indent="0">
              <a:buNone/>
            </a:pPr>
            <a:r>
              <a:rPr lang="en-US" i="1" dirty="0"/>
              <a:t>Zod</a:t>
            </a:r>
            <a:r>
              <a:rPr lang="en-US" dirty="0"/>
              <a:t> is a library that makes checking structure less tedious &amp; error-prone.</a:t>
            </a:r>
          </a:p>
        </p:txBody>
      </p:sp>
      <p:sp>
        <p:nvSpPr>
          <p:cNvPr id="4" name="Slide Number Placeholder 3">
            <a:extLst>
              <a:ext uri="{FF2B5EF4-FFF2-40B4-BE49-F238E27FC236}">
                <a16:creationId xmlns:a16="http://schemas.microsoft.com/office/drawing/2014/main" id="{41BADECE-D111-E542-1650-459A5ABB936E}"/>
              </a:ext>
            </a:extLst>
          </p:cNvPr>
          <p:cNvSpPr>
            <a:spLocks noGrp="1"/>
          </p:cNvSpPr>
          <p:nvPr>
            <p:ph type="sldNum" sz="quarter" idx="12"/>
          </p:nvPr>
        </p:nvSpPr>
        <p:spPr/>
        <p:txBody>
          <a:bodyPr/>
          <a:lstStyle/>
          <a:p>
            <a:fld id="{20F37917-FD3A-4669-9018-DA04BCDD3D75}" type="slidenum">
              <a:rPr lang="en-US" smtClean="0"/>
              <a:pPr/>
              <a:t>14</a:t>
            </a:fld>
            <a:endParaRPr lang="en-US"/>
          </a:p>
        </p:txBody>
      </p:sp>
      <p:sp>
        <p:nvSpPr>
          <p:cNvPr id="6" name="TextBox 5">
            <a:extLst>
              <a:ext uri="{FF2B5EF4-FFF2-40B4-BE49-F238E27FC236}">
                <a16:creationId xmlns:a16="http://schemas.microsoft.com/office/drawing/2014/main" id="{356A3CB8-94ED-8321-2103-9DA307545630}"/>
              </a:ext>
            </a:extLst>
          </p:cNvPr>
          <p:cNvSpPr txBox="1"/>
          <p:nvPr/>
        </p:nvSpPr>
        <p:spPr>
          <a:xfrm>
            <a:off x="744069" y="2110610"/>
            <a:ext cx="11354146" cy="57355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AF00DB"/>
                </a:solidFill>
                <a:latin typeface="Consolas" panose="020B0609020204030204" pitchFamily="49" charset="0"/>
                <a:cs typeface="Consolas" panose="020B0609020204030204" pitchFamily="49" charset="0"/>
              </a:rPr>
              <a:t>import </a:t>
            </a:r>
            <a:r>
              <a:rPr lang="en-US" sz="2000" dirty="0">
                <a:solidFill>
                  <a:srgbClr val="002060"/>
                </a:solidFill>
                <a:latin typeface="Consolas" panose="020B0609020204030204" pitchFamily="49" charset="0"/>
                <a:cs typeface="Consolas" panose="020B0609020204030204" pitchFamily="49" charset="0"/>
              </a:rPr>
              <a:t>{ z } </a:t>
            </a:r>
            <a:r>
              <a:rPr lang="en-US" sz="2000" dirty="0">
                <a:solidFill>
                  <a:srgbClr val="AF00DB"/>
                </a:solidFill>
                <a:latin typeface="Consolas" panose="020B0609020204030204" pitchFamily="49" charset="0"/>
                <a:cs typeface="Consolas" panose="020B0609020204030204" pitchFamily="49" charset="0"/>
              </a:rPr>
              <a:t>from</a:t>
            </a:r>
            <a:r>
              <a:rPr lang="en-US" sz="2000" dirty="0">
                <a:solidFill>
                  <a:srgbClr val="C00000"/>
                </a:solidFill>
                <a:latin typeface="Consolas" panose="020B0609020204030204" pitchFamily="49" charset="0"/>
                <a:cs typeface="Consolas" panose="020B0609020204030204" pitchFamily="49" charset="0"/>
              </a:rPr>
              <a:t> '</a:t>
            </a:r>
            <a:r>
              <a:rPr lang="en-US" sz="2000" dirty="0" err="1">
                <a:solidFill>
                  <a:srgbClr val="C00000"/>
                </a:solidFill>
                <a:latin typeface="Consolas" panose="020B0609020204030204" pitchFamily="49" charset="0"/>
                <a:cs typeface="Consolas" panose="020B0609020204030204" pitchFamily="49" charset="0"/>
              </a:rPr>
              <a:t>zod</a:t>
            </a:r>
            <a:r>
              <a:rPr lang="en-US" sz="2000" dirty="0">
                <a:solidFill>
                  <a:srgbClr val="C00000"/>
                </a:solidFill>
                <a:latin typeface="Consolas" panose="020B0609020204030204" pitchFamily="49" charset="0"/>
                <a:cs typeface="Consolas" panose="020B0609020204030204" pitchFamily="49" charset="0"/>
              </a:rPr>
              <a:t>’</a:t>
            </a:r>
            <a:r>
              <a:rPr lang="en-US" sz="2000" dirty="0">
                <a:solidFill>
                  <a:srgbClr val="002060"/>
                </a:solidFill>
                <a:latin typeface="Consolas" panose="020B0609020204030204" pitchFamily="49" charset="0"/>
                <a:cs typeface="Consolas" panose="020B0609020204030204" pitchFamily="49" charset="0"/>
              </a:rPr>
              <a:t>;</a:t>
            </a:r>
            <a:endParaRPr lang="en-US" sz="2000" dirty="0">
              <a:solidFill>
                <a:srgbClr val="AF00DB"/>
              </a:solidFill>
              <a:latin typeface="Consolas" panose="020B0609020204030204" pitchFamily="49" charset="0"/>
              <a:cs typeface="Consolas" panose="020B0609020204030204" pitchFamily="49" charset="0"/>
            </a:endParaRPr>
          </a:p>
          <a:p>
            <a:pPr>
              <a:lnSpc>
                <a:spcPct val="110000"/>
              </a:lnSpc>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object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username: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password: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solidFill>
                  <a:srgbClr val="002060"/>
                </a:solidFill>
                <a:latin typeface="Consolas" panose="020B0609020204030204" pitchFamily="49" charset="0"/>
                <a:cs typeface="Consolas" panose="020B0609020204030204" pitchFamily="49" charset="0"/>
              </a:rPr>
              <a:t> type</a:t>
            </a:r>
            <a:r>
              <a:rPr lang="en-US" sz="2000" dirty="0">
                <a:solidFill>
                  <a:srgbClr val="0000FF"/>
                </a:solidFill>
                <a:latin typeface="Consolas" panose="020B0609020204030204" pitchFamily="49" charset="0"/>
                <a:cs typeface="Consolas" panose="020B0609020204030204" pitchFamily="49" charset="0"/>
              </a:rPr>
              <a:t> </a:t>
            </a:r>
            <a:r>
              <a:rPr lang="en-US" sz="2000" dirty="0">
                <a:solidFill>
                  <a:srgbClr val="0070C0"/>
                </a:solidFill>
                <a:latin typeface="Consolas" panose="020B0609020204030204" pitchFamily="49" charset="0"/>
                <a:cs typeface="Consolas" panose="020B0609020204030204" pitchFamily="49" charset="0"/>
              </a:rPr>
              <a:t>Auth</a:t>
            </a:r>
            <a:r>
              <a:rPr lang="en-US" sz="2000" dirty="0">
                <a:solidFill>
                  <a:srgbClr val="795E26"/>
                </a:solidFill>
                <a:latin typeface="Consolas" panose="020B0609020204030204" pitchFamily="49" charset="0"/>
                <a:cs typeface="Consolas" panose="020B0609020204030204" pitchFamily="49" charset="0"/>
              </a:rPr>
              <a:t> </a:t>
            </a:r>
            <a:r>
              <a:rPr lang="en-US" sz="2000" dirty="0">
                <a:solidFill>
                  <a:schemeClr val="tx1"/>
                </a:solidFill>
                <a:latin typeface="Consolas" panose="020B060902020403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infer</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&lt;</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&gt;;</a:t>
            </a:r>
            <a:endParaRPr lang="en-US" sz="2000" b="0" dirty="0">
              <a:solidFill>
                <a:schemeClr val="tx1"/>
              </a:solidFill>
              <a:effectLst/>
              <a:latin typeface="Consolas" panose="020B0609020204030204" pitchFamily="49" charset="0"/>
              <a:cs typeface="Consolas" panose="020B0609020204030204" pitchFamily="49" charset="0"/>
            </a:endParaRPr>
          </a:p>
          <a:p>
            <a:pPr>
              <a:lnSpc>
                <a:spcPct val="110000"/>
              </a:lnSpc>
              <a:buNone/>
            </a:pPr>
            <a:endParaRPr lang="en-US" sz="2000" b="0" dirty="0">
              <a:solidFill>
                <a:schemeClr val="tx1"/>
              </a:solidFill>
              <a:effectLst/>
              <a:latin typeface="Consolas" panose="020B0609020204030204" pitchFamily="49" charset="0"/>
              <a:ea typeface="Menlo" panose="020B0609030804020204" pitchFamily="49" charset="0"/>
              <a:cs typeface="Consolas" panose="020B0609020204030204" pitchFamily="49" charset="0"/>
            </a:endParaRPr>
          </a:p>
          <a:p>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x</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zAuth</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safeParse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(x);</a:t>
            </a:r>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parseResult.success</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parseResult.data</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a:t>
            </a: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write the code you care about here!</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pPr>
              <a:lnSpc>
                <a:spcPct val="110000"/>
              </a:lnSpc>
            </a:pPr>
            <a:endParaRPr lang="en-US" b="0" dirty="0">
              <a:solidFill>
                <a:srgbClr val="3B3B3B"/>
              </a:solidFill>
              <a:effectLst/>
              <a:latin typeface="Consolas" panose="020B0609020204030204" pitchFamily="49" charset="0"/>
              <a:cs typeface="Consolas" panose="020B0609020204030204" pitchFamily="49" charset="0"/>
            </a:endParaRPr>
          </a:p>
        </p:txBody>
      </p:sp>
      <p:sp>
        <p:nvSpPr>
          <p:cNvPr id="3" name="TextBox 2">
            <a:extLst>
              <a:ext uri="{FF2B5EF4-FFF2-40B4-BE49-F238E27FC236}">
                <a16:creationId xmlns:a16="http://schemas.microsoft.com/office/drawing/2014/main" id="{E1A2BFE7-FD6E-CF0F-8920-590955A7A0C6}"/>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C35491D7-2651-6C8A-61A1-77CBDEF8338A}"/>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7" name="TextBox 6">
            <a:extLst>
              <a:ext uri="{FF2B5EF4-FFF2-40B4-BE49-F238E27FC236}">
                <a16:creationId xmlns:a16="http://schemas.microsoft.com/office/drawing/2014/main" id="{218AD17B-60BA-3A73-E27E-EA587E1DFA68}"/>
              </a:ext>
            </a:extLst>
          </p:cNvPr>
          <p:cNvSpPr txBox="1"/>
          <p:nvPr/>
        </p:nvSpPr>
        <p:spPr>
          <a:xfrm>
            <a:off x="2755557" y="76611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AutoShape 9">
            <a:extLst>
              <a:ext uri="{FF2B5EF4-FFF2-40B4-BE49-F238E27FC236}">
                <a16:creationId xmlns:a16="http://schemas.microsoft.com/office/drawing/2014/main" id="{18FEFF12-2622-04A8-3617-921E05E1A7ED}"/>
              </a:ext>
            </a:extLst>
          </p:cNvPr>
          <p:cNvSpPr>
            <a:spLocks/>
          </p:cNvSpPr>
          <p:nvPr/>
        </p:nvSpPr>
        <p:spPr bwMode="auto">
          <a:xfrm>
            <a:off x="8142234" y="3429000"/>
            <a:ext cx="2557312"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endPar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cxnSp>
        <p:nvCxnSpPr>
          <p:cNvPr id="9" name="Straight Arrow Connector 8">
            <a:extLst>
              <a:ext uri="{FF2B5EF4-FFF2-40B4-BE49-F238E27FC236}">
                <a16:creationId xmlns:a16="http://schemas.microsoft.com/office/drawing/2014/main" id="{FA4BE756-8B20-AE58-4E5F-144D046BE081}"/>
              </a:ext>
            </a:extLst>
          </p:cNvPr>
          <p:cNvCxnSpPr>
            <a:cxnSpLocks/>
          </p:cNvCxnSpPr>
          <p:nvPr/>
        </p:nvCxnSpPr>
        <p:spPr>
          <a:xfrm flipH="1" flipV="1">
            <a:off x="3027667" y="3150973"/>
            <a:ext cx="5237960" cy="721547"/>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DACDD70-6AA2-46BA-FAF7-C60C796C4E7D}"/>
              </a:ext>
            </a:extLst>
          </p:cNvPr>
          <p:cNvPicPr>
            <a:picLocks noChangeAspect="1"/>
          </p:cNvPicPr>
          <p:nvPr/>
        </p:nvPicPr>
        <p:blipFill>
          <a:blip r:embed="rId3"/>
          <a:stretch>
            <a:fillRect/>
          </a:stretch>
        </p:blipFill>
        <p:spPr>
          <a:xfrm>
            <a:off x="8350590" y="3588910"/>
            <a:ext cx="2197100" cy="965200"/>
          </a:xfrm>
          <a:prstGeom prst="rect">
            <a:avLst/>
          </a:prstGeom>
        </p:spPr>
      </p:pic>
    </p:spTree>
    <p:extLst>
      <p:ext uri="{BB962C8B-B14F-4D97-AF65-F5344CB8AC3E}">
        <p14:creationId xmlns:p14="http://schemas.microsoft.com/office/powerpoint/2010/main" val="202877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A1C12-5A51-3F91-C2D4-5A72137FA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2283A-F2BC-2E1A-EDDD-DBC7224889D6}"/>
              </a:ext>
            </a:extLst>
          </p:cNvPr>
          <p:cNvSpPr>
            <a:spLocks noGrp="1"/>
          </p:cNvSpPr>
          <p:nvPr>
            <p:ph type="title"/>
          </p:nvPr>
        </p:nvSpPr>
        <p:spPr/>
        <p:txBody>
          <a:bodyPr/>
          <a:lstStyle/>
          <a:p>
            <a:r>
              <a:rPr lang="en-US" dirty="0"/>
              <a:t>Some Libraries Use </a:t>
            </a:r>
            <a:r>
              <a:rPr lang="en-US" dirty="0">
                <a:solidFill>
                  <a:srgbClr val="FF0000"/>
                </a:solidFill>
                <a:latin typeface="Consolas" panose="020B0609020204030204" pitchFamily="49" charset="0"/>
                <a:cs typeface="Consolas" panose="020B0609020204030204" pitchFamily="49" charset="0"/>
              </a:rPr>
              <a:t>any</a:t>
            </a:r>
            <a:r>
              <a:rPr lang="en-US" dirty="0"/>
              <a:t>: Common But Dangerous</a:t>
            </a:r>
          </a:p>
        </p:txBody>
      </p:sp>
      <p:sp>
        <p:nvSpPr>
          <p:cNvPr id="4" name="Slide Number Placeholder 3">
            <a:extLst>
              <a:ext uri="{FF2B5EF4-FFF2-40B4-BE49-F238E27FC236}">
                <a16:creationId xmlns:a16="http://schemas.microsoft.com/office/drawing/2014/main" id="{7350D23E-0381-6F7A-A9B2-4765EE624A2B}"/>
              </a:ext>
            </a:extLst>
          </p:cNvPr>
          <p:cNvSpPr>
            <a:spLocks noGrp="1"/>
          </p:cNvSpPr>
          <p:nvPr>
            <p:ph type="sldNum" sz="quarter" idx="12"/>
          </p:nvPr>
        </p:nvSpPr>
        <p:spPr/>
        <p:txBody>
          <a:bodyPr/>
          <a:lstStyle/>
          <a:p>
            <a:fld id="{20F37917-FD3A-4669-9018-DA04BCDD3D75}" type="slidenum">
              <a:rPr lang="en-US" smtClean="0"/>
              <a:pPr/>
              <a:t>15</a:t>
            </a:fld>
            <a:endParaRPr lang="en-US"/>
          </a:p>
        </p:txBody>
      </p:sp>
      <p:sp>
        <p:nvSpPr>
          <p:cNvPr id="3" name="TextBox 2">
            <a:extLst>
              <a:ext uri="{FF2B5EF4-FFF2-40B4-BE49-F238E27FC236}">
                <a16:creationId xmlns:a16="http://schemas.microsoft.com/office/drawing/2014/main" id="{D950AF2B-7C82-9281-05D3-BA227EF41381}"/>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38C5D0DF-44F7-7B6D-DF1E-D5BB857A1F0A}"/>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BBC8F0AD-6C72-2CB3-C0C1-DA5D65242B60}"/>
              </a:ext>
            </a:extLst>
          </p:cNvPr>
          <p:cNvSpPr>
            <a:spLocks noGrp="1"/>
          </p:cNvSpPr>
          <p:nvPr>
            <p:ph idx="1"/>
          </p:nvPr>
        </p:nvSpPr>
        <p:spPr>
          <a:xfrm>
            <a:off x="838199" y="1500159"/>
            <a:ext cx="10960511" cy="5092369"/>
          </a:xfrm>
        </p:spPr>
        <p:txBody>
          <a:bodyPr>
            <a:noAutofit/>
          </a:bodyPr>
          <a:lstStyle/>
          <a:p>
            <a:pPr marL="0" indent="0">
              <a:spcBef>
                <a:spcPts val="0"/>
              </a:spcBef>
              <a:buNone/>
            </a:pPr>
            <a:endParaRPr lang="en-US" sz="2000" dirty="0">
              <a:solidFill>
                <a:srgbClr val="AF00DB"/>
              </a:solidFill>
              <a:latin typeface="Consolas" panose="020B060902020403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type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req.body</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AF00DB"/>
                </a:solidFill>
                <a:latin typeface="Consolas" panose="020B0609020204030204" pitchFamily="49" charset="0"/>
                <a:cs typeface="Consolas" panose="020B0609020204030204" pitchFamily="49" charset="0"/>
              </a:rPr>
              <a:t>else</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9" name="AutoShape 9">
            <a:extLst>
              <a:ext uri="{FF2B5EF4-FFF2-40B4-BE49-F238E27FC236}">
                <a16:creationId xmlns:a16="http://schemas.microsoft.com/office/drawing/2014/main" id="{8CE9BC04-E4BD-BD9A-2502-EAAB315019F1}"/>
              </a:ext>
            </a:extLst>
          </p:cNvPr>
          <p:cNvSpPr>
            <a:spLocks/>
          </p:cNvSpPr>
          <p:nvPr/>
        </p:nvSpPr>
        <p:spPr bwMode="auto">
          <a:xfrm>
            <a:off x="8442095" y="3067009"/>
            <a:ext cx="3096061" cy="861245"/>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This has type “</a:t>
            </a:r>
            <a:r>
              <a:rPr lang="en-US" altLang="en-US" sz="2400" dirty="0">
                <a:solidFill>
                  <a:srgbClr val="FFFFFF"/>
                </a:solidFill>
                <a:latin typeface="Consolas" panose="020B0609020204030204" pitchFamily="49" charset="0"/>
                <a:ea typeface="Menlo" panose="020B0609030804020204" pitchFamily="49" charset="0"/>
                <a:cs typeface="Consolas" panose="020B0609020204030204" pitchFamily="49" charset="0"/>
                <a:sym typeface="Helvetica" panose="020B0604020202020204" pitchFamily="34" charset="0"/>
              </a:rPr>
              <a:t>any</a:t>
            </a:r>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 😭</a:t>
            </a:r>
          </a:p>
        </p:txBody>
      </p:sp>
      <p:cxnSp>
        <p:nvCxnSpPr>
          <p:cNvPr id="10" name="Straight Arrow Connector 9">
            <a:extLst>
              <a:ext uri="{FF2B5EF4-FFF2-40B4-BE49-F238E27FC236}">
                <a16:creationId xmlns:a16="http://schemas.microsoft.com/office/drawing/2014/main" id="{9C9F905D-85D7-0A13-2F2C-5B7C40264145}"/>
              </a:ext>
            </a:extLst>
          </p:cNvPr>
          <p:cNvCxnSpPr>
            <a:cxnSpLocks/>
          </p:cNvCxnSpPr>
          <p:nvPr/>
        </p:nvCxnSpPr>
        <p:spPr>
          <a:xfrm flipH="1">
            <a:off x="5220929" y="3497632"/>
            <a:ext cx="3221166" cy="93246"/>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092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FD6FD4F-AD6C-B698-F7C9-015C684A2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91A0B-9268-C912-4D6A-6B12B43B5BEA}"/>
              </a:ext>
            </a:extLst>
          </p:cNvPr>
          <p:cNvSpPr>
            <a:spLocks noGrp="1"/>
          </p:cNvSpPr>
          <p:nvPr>
            <p:ph type="title"/>
          </p:nvPr>
        </p:nvSpPr>
        <p:spPr/>
        <p:txBody>
          <a:bodyPr/>
          <a:lstStyle/>
          <a:p>
            <a:r>
              <a:rPr lang="en-US" dirty="0"/>
              <a:t>Some Libraries Use </a:t>
            </a:r>
            <a:r>
              <a:rPr lang="en-US" dirty="0">
                <a:solidFill>
                  <a:srgbClr val="FF0000"/>
                </a:solidFill>
                <a:latin typeface="Consolas" panose="020B0609020204030204" pitchFamily="49" charset="0"/>
                <a:cs typeface="Consolas" panose="020B0609020204030204" pitchFamily="49" charset="0"/>
              </a:rPr>
              <a:t>any</a:t>
            </a:r>
            <a:r>
              <a:rPr lang="en-US" dirty="0"/>
              <a:t>: Common But Dangerous</a:t>
            </a:r>
          </a:p>
        </p:txBody>
      </p:sp>
      <p:sp>
        <p:nvSpPr>
          <p:cNvPr id="4" name="Slide Number Placeholder 3">
            <a:extLst>
              <a:ext uri="{FF2B5EF4-FFF2-40B4-BE49-F238E27FC236}">
                <a16:creationId xmlns:a16="http://schemas.microsoft.com/office/drawing/2014/main" id="{BBE33987-87EE-3562-EF73-2F2889C22840}"/>
              </a:ext>
            </a:extLst>
          </p:cNvPr>
          <p:cNvSpPr>
            <a:spLocks noGrp="1"/>
          </p:cNvSpPr>
          <p:nvPr>
            <p:ph type="sldNum" sz="quarter" idx="12"/>
          </p:nvPr>
        </p:nvSpPr>
        <p:spPr/>
        <p:txBody>
          <a:bodyPr/>
          <a:lstStyle/>
          <a:p>
            <a:fld id="{20F37917-FD3A-4669-9018-DA04BCDD3D75}" type="slidenum">
              <a:rPr lang="en-US" smtClean="0"/>
              <a:pPr/>
              <a:t>16</a:t>
            </a:fld>
            <a:endParaRPr lang="en-US"/>
          </a:p>
        </p:txBody>
      </p:sp>
      <p:sp>
        <p:nvSpPr>
          <p:cNvPr id="3" name="TextBox 2">
            <a:extLst>
              <a:ext uri="{FF2B5EF4-FFF2-40B4-BE49-F238E27FC236}">
                <a16:creationId xmlns:a16="http://schemas.microsoft.com/office/drawing/2014/main" id="{3D3BB57D-155C-8893-253D-4E4D7B35BBC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76A8FD9D-8AD3-CF4F-E3EE-D67128BBE996}"/>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6E2100AB-F345-9F0F-0A8D-8879B8C8D869}"/>
              </a:ext>
            </a:extLst>
          </p:cNvPr>
          <p:cNvSpPr>
            <a:spLocks noGrp="1"/>
          </p:cNvSpPr>
          <p:nvPr>
            <p:ph idx="1"/>
          </p:nvPr>
        </p:nvSpPr>
        <p:spPr>
          <a:xfrm>
            <a:off x="838199" y="1500159"/>
            <a:ext cx="10960511" cy="5092369"/>
          </a:xfrm>
        </p:spPr>
        <p:txBody>
          <a:bodyPr>
            <a:noAutofit/>
          </a:bodyPr>
          <a:lstStyle/>
          <a:p>
            <a:pPr marL="0" indent="0">
              <a:spcBef>
                <a:spcPts val="0"/>
              </a:spcBef>
              <a:buNone/>
            </a:pPr>
            <a:endParaRPr lang="en-US" sz="2000" dirty="0">
              <a:solidFill>
                <a:srgbClr val="AF00DB"/>
              </a:solidFill>
              <a:latin typeface="Consolas" panose="020B060902020403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type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req.body</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AF00DB"/>
                </a:solidFill>
                <a:latin typeface="Consolas" panose="020B0609020204030204" pitchFamily="49" charset="0"/>
                <a:cs typeface="Consolas" panose="020B0609020204030204" pitchFamily="49" charset="0"/>
              </a:rPr>
              <a:t>else</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6" name="AutoShape 9">
            <a:extLst>
              <a:ext uri="{FF2B5EF4-FFF2-40B4-BE49-F238E27FC236}">
                <a16:creationId xmlns:a16="http://schemas.microsoft.com/office/drawing/2014/main" id="{387B3737-7F28-7DB7-B5B0-33B4FE6A5BB8}"/>
              </a:ext>
            </a:extLst>
          </p:cNvPr>
          <p:cNvSpPr>
            <a:spLocks/>
          </p:cNvSpPr>
          <p:nvPr/>
        </p:nvSpPr>
        <p:spPr bwMode="auto">
          <a:xfrm>
            <a:off x="5639902" y="304081"/>
            <a:ext cx="5967080" cy="3869713"/>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endPar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cxnSp>
        <p:nvCxnSpPr>
          <p:cNvPr id="7" name="Straight Arrow Connector 6">
            <a:extLst>
              <a:ext uri="{FF2B5EF4-FFF2-40B4-BE49-F238E27FC236}">
                <a16:creationId xmlns:a16="http://schemas.microsoft.com/office/drawing/2014/main" id="{0155CAA9-09AF-AF34-412B-3A8DFE7FD745}"/>
              </a:ext>
            </a:extLst>
          </p:cNvPr>
          <p:cNvCxnSpPr>
            <a:cxnSpLocks/>
          </p:cNvCxnSpPr>
          <p:nvPr/>
        </p:nvCxnSpPr>
        <p:spPr>
          <a:xfrm flipH="1">
            <a:off x="7639665" y="3760838"/>
            <a:ext cx="368709" cy="159700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1379210-EB90-4E38-F7EA-3229E05022BB}"/>
              </a:ext>
            </a:extLst>
          </p:cNvPr>
          <p:cNvPicPr>
            <a:picLocks noChangeAspect="1"/>
          </p:cNvPicPr>
          <p:nvPr/>
        </p:nvPicPr>
        <p:blipFill>
          <a:blip r:embed="rId3"/>
          <a:stretch>
            <a:fillRect/>
          </a:stretch>
        </p:blipFill>
        <p:spPr>
          <a:xfrm>
            <a:off x="6153150" y="560438"/>
            <a:ext cx="4914900" cy="3200400"/>
          </a:xfrm>
          <a:prstGeom prst="rect">
            <a:avLst/>
          </a:prstGeom>
        </p:spPr>
      </p:pic>
      <p:sp>
        <p:nvSpPr>
          <p:cNvPr id="11" name="TextBox 10">
            <a:extLst>
              <a:ext uri="{FF2B5EF4-FFF2-40B4-BE49-F238E27FC236}">
                <a16:creationId xmlns:a16="http://schemas.microsoft.com/office/drawing/2014/main" id="{397FD718-7D32-FC65-DF53-EEA3BD17CE39}"/>
              </a:ext>
            </a:extLst>
          </p:cNvPr>
          <p:cNvSpPr txBox="1"/>
          <p:nvPr/>
        </p:nvSpPr>
        <p:spPr>
          <a:xfrm>
            <a:off x="88490" y="5560142"/>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8810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B81AD-3594-57AA-6142-BF4B9EA434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8A0ABE-953F-F16A-5176-C3659229014F}"/>
              </a:ext>
            </a:extLst>
          </p:cNvPr>
          <p:cNvSpPr>
            <a:spLocks noGrp="1"/>
          </p:cNvSpPr>
          <p:nvPr>
            <p:ph type="title"/>
          </p:nvPr>
        </p:nvSpPr>
        <p:spPr/>
        <p:txBody>
          <a:bodyPr/>
          <a:lstStyle/>
          <a:p>
            <a:r>
              <a:rPr lang="en-US" dirty="0"/>
              <a:t>Improving This Web Server With Zod</a:t>
            </a:r>
          </a:p>
        </p:txBody>
      </p:sp>
      <p:sp>
        <p:nvSpPr>
          <p:cNvPr id="4" name="Slide Number Placeholder 3">
            <a:extLst>
              <a:ext uri="{FF2B5EF4-FFF2-40B4-BE49-F238E27FC236}">
                <a16:creationId xmlns:a16="http://schemas.microsoft.com/office/drawing/2014/main" id="{25147EF1-C39A-3535-BB73-A90B0DF82CB5}"/>
              </a:ext>
            </a:extLst>
          </p:cNvPr>
          <p:cNvSpPr>
            <a:spLocks noGrp="1"/>
          </p:cNvSpPr>
          <p:nvPr>
            <p:ph type="sldNum" sz="quarter" idx="12"/>
          </p:nvPr>
        </p:nvSpPr>
        <p:spPr/>
        <p:txBody>
          <a:bodyPr/>
          <a:lstStyle/>
          <a:p>
            <a:fld id="{20F37917-FD3A-4669-9018-DA04BCDD3D75}" type="slidenum">
              <a:rPr lang="en-US" smtClean="0"/>
              <a:pPr/>
              <a:t>17</a:t>
            </a:fld>
            <a:endParaRPr lang="en-US"/>
          </a:p>
        </p:txBody>
      </p:sp>
      <p:sp>
        <p:nvSpPr>
          <p:cNvPr id="3" name="TextBox 2">
            <a:extLst>
              <a:ext uri="{FF2B5EF4-FFF2-40B4-BE49-F238E27FC236}">
                <a16:creationId xmlns:a16="http://schemas.microsoft.com/office/drawing/2014/main" id="{04A6F1FE-58CC-223C-F7AF-0E95EDDBA9A8}"/>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5433D702-0BA4-2D56-0931-DD91A6E6B991}"/>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CD488ED7-E8B6-9CAF-5DCC-8F76283D60F7}"/>
              </a:ext>
            </a:extLst>
          </p:cNvPr>
          <p:cNvSpPr>
            <a:spLocks noGrp="1"/>
          </p:cNvSpPr>
          <p:nvPr>
            <p:ph idx="1"/>
          </p:nvPr>
        </p:nvSpPr>
        <p:spPr>
          <a:xfrm>
            <a:off x="838199" y="1500159"/>
            <a:ext cx="10960511" cy="5092369"/>
          </a:xfrm>
        </p:spPr>
        <p:txBody>
          <a:bodyPr>
            <a:noAutofit/>
          </a:bodyPr>
          <a:lstStyle/>
          <a:p>
            <a:pPr marL="0" indent="0">
              <a:spcBef>
                <a:spcPts val="0"/>
              </a:spcBef>
              <a:buNone/>
            </a:pP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import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 z } </a:t>
            </a: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from</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zod</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endPar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solidFill>
                  <a:schemeClr val="bg1">
                    <a:lumMod val="65000"/>
                  </a:schemeClr>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bg1">
                  <a:lumMod val="65000"/>
                </a:schemeClr>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const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zAuth</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object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username</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string</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password</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string</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const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auth </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zAuth</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safeParse</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req.body</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if</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auth.error</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res</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status</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400</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send</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'Unexpected message' </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else 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data</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else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data</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Tree>
    <p:extLst>
      <p:ext uri="{BB962C8B-B14F-4D97-AF65-F5344CB8AC3E}">
        <p14:creationId xmlns:p14="http://schemas.microsoft.com/office/powerpoint/2010/main" val="2046813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3F7C-2061-A5F6-3422-8C083D667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3DC859-9561-2AF2-FC3D-34664DD3B9BC}"/>
              </a:ext>
            </a:extLst>
          </p:cNvPr>
          <p:cNvSpPr>
            <a:spLocks noGrp="1"/>
          </p:cNvSpPr>
          <p:nvPr>
            <p:ph type="title"/>
          </p:nvPr>
        </p:nvSpPr>
        <p:spPr>
          <a:xfrm>
            <a:off x="838200" y="18255"/>
            <a:ext cx="10515600" cy="1325563"/>
          </a:xfrm>
        </p:spPr>
        <p:txBody>
          <a:bodyPr>
            <a:normAutofit/>
          </a:bodyPr>
          <a:lstStyle/>
          <a:p>
            <a:r>
              <a:rPr lang="en-US" dirty="0"/>
              <a:t>Zod Can Check Conditions Even Finer than TypeScript Types</a:t>
            </a:r>
          </a:p>
        </p:txBody>
      </p:sp>
      <p:sp>
        <p:nvSpPr>
          <p:cNvPr id="4" name="Slide Number Placeholder 3">
            <a:extLst>
              <a:ext uri="{FF2B5EF4-FFF2-40B4-BE49-F238E27FC236}">
                <a16:creationId xmlns:a16="http://schemas.microsoft.com/office/drawing/2014/main" id="{ED67282D-A4ED-863F-8554-A25F31C97C6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18</a:t>
            </a:fld>
            <a:endParaRPr lang="en-US"/>
          </a:p>
        </p:txBody>
      </p:sp>
      <p:sp>
        <p:nvSpPr>
          <p:cNvPr id="5" name="TextBox 4">
            <a:extLst>
              <a:ext uri="{FF2B5EF4-FFF2-40B4-BE49-F238E27FC236}">
                <a16:creationId xmlns:a16="http://schemas.microsoft.com/office/drawing/2014/main" id="{E38EC348-38DC-B0E5-0496-F2710E33B587}"/>
              </a:ext>
            </a:extLst>
          </p:cNvPr>
          <p:cNvSpPr txBox="1"/>
          <p:nvPr/>
        </p:nvSpPr>
        <p:spPr>
          <a:xfrm>
            <a:off x="744069" y="1984124"/>
            <a:ext cx="11354146" cy="447481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000" b="0" dirty="0">
                <a:solidFill>
                  <a:srgbClr val="002060"/>
                </a:solidFill>
                <a:effectLst/>
                <a:latin typeface="Consolas" panose="020B0609020204030204" pitchFamily="49" charset="0"/>
                <a:cs typeface="Consolas" panose="020B0609020204030204" pitchFamily="49" charset="0"/>
              </a:rPr>
              <a:t>const</a:t>
            </a:r>
            <a:r>
              <a:rPr lang="en-US" sz="2000" b="0" dirty="0">
                <a:solidFill>
                  <a:schemeClr val="tx1"/>
                </a:solidFill>
                <a:effectLst/>
                <a:latin typeface="Consolas" panose="020B0609020204030204" pitchFamily="49" charset="0"/>
                <a:cs typeface="Consolas" panose="020B0609020204030204" pitchFamily="49" charset="0"/>
              </a:rPr>
              <a:t> </a:t>
            </a:r>
            <a:r>
              <a:rPr lang="en-US" sz="2000" b="0" dirty="0" err="1">
                <a:solidFill>
                  <a:srgbClr val="0070C0"/>
                </a:solidFill>
                <a:effectLst/>
                <a:latin typeface="Consolas" panose="020B0609020204030204" pitchFamily="49" charset="0"/>
                <a:cs typeface="Consolas" panose="020B0609020204030204" pitchFamily="49" charset="0"/>
              </a:rPr>
              <a:t>zHelloInput</a:t>
            </a:r>
            <a:r>
              <a:rPr lang="en-US" sz="2000" b="0" dirty="0">
                <a:solidFill>
                  <a:schemeClr val="tx1"/>
                </a:solidFill>
                <a:effectLst/>
                <a:latin typeface="Consolas" panose="020B0609020204030204" pitchFamily="49" charset="0"/>
                <a:cs typeface="Consolas" panose="020B0609020204030204" pitchFamily="49" charset="0"/>
              </a:rPr>
              <a:t> = </a:t>
            </a:r>
            <a:r>
              <a:rPr lang="en-US" sz="2000" b="0" dirty="0" err="1">
                <a:solidFill>
                  <a:srgbClr val="0070C0"/>
                </a:solidFill>
                <a:effectLst/>
                <a:latin typeface="Consolas" panose="020B0609020204030204" pitchFamily="49" charset="0"/>
                <a:cs typeface="Consolas" panose="020B0609020204030204" pitchFamily="49" charset="0"/>
              </a:rPr>
              <a:t>z</a:t>
            </a:r>
            <a:r>
              <a:rPr lang="en-US" sz="2000" b="0" dirty="0" err="1">
                <a:solidFill>
                  <a:schemeClr val="tx1"/>
                </a:solidFill>
                <a:effectLst/>
                <a:latin typeface="Consolas" panose="020B0609020204030204" pitchFamily="49" charset="0"/>
                <a:cs typeface="Consolas" panose="020B0609020204030204" pitchFamily="49" charset="0"/>
              </a:rPr>
              <a:t>.</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int</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gte</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0070C0"/>
                </a:solidFill>
                <a:effectLst/>
                <a:latin typeface="Consolas" panose="020B0609020204030204" pitchFamily="49" charset="0"/>
                <a:cs typeface="Consolas" panose="020B0609020204030204" pitchFamily="49" charset="0"/>
              </a:rPr>
              <a:t>0</a:t>
            </a:r>
            <a:r>
              <a:rPr lang="en-US" sz="2000" b="0" dirty="0">
                <a:solidFill>
                  <a:schemeClr val="tx1"/>
                </a:solidFill>
                <a:effectLst/>
                <a:latin typeface="Consolas" panose="020B0609020204030204" pitchFamily="49" charset="0"/>
                <a:cs typeface="Consolas" panose="020B0609020204030204" pitchFamily="49" charset="0"/>
              </a:rPr>
              <a:t>);</a:t>
            </a:r>
          </a:p>
          <a:p>
            <a:pPr>
              <a:lnSpc>
                <a:spcPct val="110000"/>
              </a:lnSpc>
              <a:buNone/>
            </a:pPr>
            <a:endParaRPr lang="en-US" sz="2000" b="0" dirty="0">
              <a:solidFill>
                <a:srgbClr val="008000"/>
              </a:solidFill>
              <a:effectLst/>
              <a:latin typeface="Consolas" panose="020B0609020204030204" pitchFamily="49" charset="0"/>
              <a:cs typeface="Consolas" panose="020B0609020204030204" pitchFamily="49" charset="0"/>
            </a:endParaRPr>
          </a:p>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times to say “hello”</a:t>
            </a: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@throws </a:t>
            </a:r>
            <a:r>
              <a:rPr lang="en-US" sz="2000" dirty="0">
                <a:solidFill>
                  <a:srgbClr val="008000"/>
                </a:solidFill>
                <a:latin typeface="Consolas" panose="020B0609020204030204" pitchFamily="49" charset="0"/>
                <a:cs typeface="Consolas" panose="020B0609020204030204" pitchFamily="49" charset="0"/>
              </a:rPr>
              <a:t>if the input is not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a:solidFill>
                  <a:srgbClr val="000000"/>
                </a:solidFill>
                <a:latin typeface="Consolas" panose="020B0609020204030204" pitchFamily="49" charset="0"/>
                <a:cs typeface="Consolas" panose="020B0609020204030204" pitchFamily="49" charset="0"/>
              </a:rPr>
              <a:t>:</a:t>
            </a:r>
            <a:r>
              <a:rPr lang="en-US" sz="2000">
                <a:solidFill>
                  <a:srgbClr val="3B3B3B"/>
                </a:solidFill>
                <a:latin typeface="Consolas" panose="020B0609020204030204" pitchFamily="49" charset="0"/>
                <a:cs typeface="Consolas" panose="020B0609020204030204" pitchFamily="49" charset="0"/>
              </a:rPr>
              <a:t> </a:t>
            </a:r>
            <a:r>
              <a:rPr lang="en-US" sz="2000">
                <a:solidFill>
                  <a:srgbClr val="267F99"/>
                </a:solidFill>
                <a:latin typeface="Consolas" panose="020B0609020204030204" pitchFamily="49" charset="0"/>
                <a:cs typeface="Consolas" panose="020B0609020204030204" pitchFamily="49" charset="0"/>
              </a:rPr>
              <a:t>unknown</a:t>
            </a:r>
            <a:r>
              <a:rPr lang="en-US" sz="200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parseResult</a:t>
            </a:r>
            <a:r>
              <a:rPr lang="en-US" sz="2000" dirty="0">
                <a:solidFill>
                  <a:srgbClr val="0070C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2060"/>
                </a:solidFill>
                <a:latin typeface="Consolas" panose="020B0609020204030204" pitchFamily="49" charset="0"/>
                <a:cs typeface="Consolas" panose="020B0609020204030204" pitchFamily="49" charset="0"/>
              </a:rPr>
              <a:t>zHelloInput</a:t>
            </a:r>
            <a:r>
              <a:rPr lang="en-US" sz="2000" dirty="0" err="1">
                <a:solidFill>
                  <a:srgbClr val="3B3B3B"/>
                </a:solidFill>
                <a:latin typeface="Consolas" panose="020B060902020403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cs typeface="Consolas" panose="020B0609020204030204" pitchFamily="49" charset="0"/>
              </a:rPr>
              <a:t>safeParse</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a:t>
            </a:r>
          </a:p>
          <a:p>
            <a:pPr>
              <a:lnSpc>
                <a:spcPct val="110000"/>
              </a:lnSpc>
              <a:buNone/>
            </a:pP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 if </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2060"/>
                </a:solidFill>
                <a:latin typeface="Consolas" panose="020B0609020204030204" pitchFamily="49" charset="0"/>
                <a:cs typeface="Consolas" panose="020B0609020204030204" pitchFamily="49" charset="0"/>
              </a:rPr>
              <a:t>parseResult.success</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throw new</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2060"/>
                </a:solidFill>
                <a:latin typeface="Consolas" panose="020B0609020204030204" pitchFamily="49" charset="0"/>
                <a:cs typeface="Consolas" panose="020B0609020204030204" pitchFamily="49" charset="0"/>
              </a:rPr>
              <a:t>Error</a:t>
            </a:r>
            <a:r>
              <a:rPr lang="en-US" sz="2000" dirty="0">
                <a:solidFill>
                  <a:srgbClr val="3B3B3B"/>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"Invalid input"</a:t>
            </a:r>
            <a:r>
              <a:rPr lang="en-US" sz="2000" dirty="0">
                <a:solidFill>
                  <a:srgbClr val="3B3B3B"/>
                </a:solidFill>
                <a:latin typeface="Consolas" panose="020B0609020204030204" pitchFamily="49" charset="0"/>
                <a:cs typeface="Consolas" panose="020B0609020204030204" pitchFamily="49" charset="0"/>
              </a:rPr>
              <a:t>);</a:t>
            </a:r>
          </a:p>
          <a:p>
            <a:pPr>
              <a:lnSpc>
                <a:spcPct val="110000"/>
              </a:lnSpc>
              <a:buNone/>
            </a:pP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parseResult.data</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endParaRPr lang="en-US" sz="2000" b="0" dirty="0">
              <a:solidFill>
                <a:srgbClr val="3B3B3B"/>
              </a:solidFill>
              <a:effectLst/>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353521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E7F18-B45B-CFC5-09EA-8501955B2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D6194F-7AC3-5E4A-D2E2-B1757CE5665E}"/>
              </a:ext>
            </a:extLst>
          </p:cNvPr>
          <p:cNvSpPr>
            <a:spLocks noGrp="1"/>
          </p:cNvSpPr>
          <p:nvPr>
            <p:ph type="title"/>
          </p:nvPr>
        </p:nvSpPr>
        <p:spPr/>
        <p:txBody>
          <a:bodyPr/>
          <a:lstStyle/>
          <a:p>
            <a:r>
              <a:rPr lang="en-US" dirty="0"/>
              <a:t>Review</a:t>
            </a:r>
          </a:p>
        </p:txBody>
      </p:sp>
      <p:sp>
        <p:nvSpPr>
          <p:cNvPr id="4" name="Slide Number Placeholder 3">
            <a:extLst>
              <a:ext uri="{FF2B5EF4-FFF2-40B4-BE49-F238E27FC236}">
                <a16:creationId xmlns:a16="http://schemas.microsoft.com/office/drawing/2014/main" id="{22A396DC-EAD6-C238-812F-A74D841313EC}"/>
              </a:ext>
            </a:extLst>
          </p:cNvPr>
          <p:cNvSpPr>
            <a:spLocks noGrp="1"/>
          </p:cNvSpPr>
          <p:nvPr>
            <p:ph type="sldNum" sz="quarter" idx="12"/>
          </p:nvPr>
        </p:nvSpPr>
        <p:spPr/>
        <p:txBody>
          <a:bodyPr/>
          <a:lstStyle/>
          <a:p>
            <a:fld id="{20F37917-FD3A-4669-9018-DA04BCDD3D75}" type="slidenum">
              <a:rPr lang="en-US" smtClean="0"/>
              <a:pPr/>
              <a:t>19</a:t>
            </a:fld>
            <a:endParaRPr lang="en-US"/>
          </a:p>
        </p:txBody>
      </p:sp>
      <p:sp>
        <p:nvSpPr>
          <p:cNvPr id="3" name="TextBox 2">
            <a:extLst>
              <a:ext uri="{FF2B5EF4-FFF2-40B4-BE49-F238E27FC236}">
                <a16:creationId xmlns:a16="http://schemas.microsoft.com/office/drawing/2014/main" id="{28CC9EFF-765C-086B-0DEB-9908E5B4857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45DFBD17-BF04-419C-395B-AF5A030E043D}"/>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6" name="Content Placeholder 5">
            <a:extLst>
              <a:ext uri="{FF2B5EF4-FFF2-40B4-BE49-F238E27FC236}">
                <a16:creationId xmlns:a16="http://schemas.microsoft.com/office/drawing/2014/main" id="{C47B2FF9-0368-E616-6EDC-433FB770B78D}"/>
              </a:ext>
            </a:extLst>
          </p:cNvPr>
          <p:cNvSpPr>
            <a:spLocks noGrp="1"/>
          </p:cNvSpPr>
          <p:nvPr>
            <p:ph idx="1"/>
          </p:nvPr>
        </p:nvSpPr>
        <p:spPr/>
        <p:txBody>
          <a:bodyPr/>
          <a:lstStyle/>
          <a:p>
            <a:r>
              <a:rPr lang="en-US" dirty="0"/>
              <a:t>One view of TypeScript is that it’s a handy way of documenting, and </a:t>
            </a:r>
            <a:r>
              <a:rPr lang="en-US" i="1" dirty="0"/>
              <a:t>imperfectly</a:t>
            </a:r>
            <a:r>
              <a:rPr lang="en-US" dirty="0"/>
              <a:t> checking, the contracts (preconditions and postconditions) of your code</a:t>
            </a:r>
          </a:p>
          <a:p>
            <a:r>
              <a:rPr lang="en-US" dirty="0"/>
              <a:t>Do you need to test inputs that violate your contracts? It depends!</a:t>
            </a:r>
          </a:p>
          <a:p>
            <a:r>
              <a:rPr lang="en-US" dirty="0"/>
              <a:t>You can never trust that the input to a web server will obey any sort of </a:t>
            </a:r>
            <a:r>
              <a:rPr lang="en-US"/>
              <a:t>contract — </a:t>
            </a:r>
            <a:r>
              <a:rPr lang="en-US" dirty="0"/>
              <a:t>important to test!</a:t>
            </a:r>
          </a:p>
        </p:txBody>
      </p:sp>
    </p:spTree>
    <p:extLst>
      <p:ext uri="{BB962C8B-B14F-4D97-AF65-F5344CB8AC3E}">
        <p14:creationId xmlns:p14="http://schemas.microsoft.com/office/powerpoint/2010/main" val="174117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316283B-5D58-1CB7-234A-7FED19D9EC31}"/>
              </a:ext>
            </a:extLst>
          </p:cNvPr>
          <p:cNvSpPr txBox="1"/>
          <p:nvPr/>
        </p:nvSpPr>
        <p:spPr>
          <a:xfrm>
            <a:off x="1779105" y="2214943"/>
            <a:ext cx="8975035" cy="1569660"/>
          </a:xfrm>
          <a:prstGeom prst="rect">
            <a:avLst/>
          </a:prstGeom>
          <a:noFill/>
          <a:ln w="254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20" tIns="45720" rIns="45720" bIns="45720" numCol="1" spcCol="38100" rtlCol="0" anchor="t">
            <a:spAutoFit/>
          </a:bodyPr>
          <a:lstStyle/>
          <a:p>
            <a:pPr algn="ctr" hangingPunct="0"/>
            <a:r>
              <a:rPr lang="en-US" sz="4800" dirty="0">
                <a:solidFill>
                  <a:schemeClr val="accent5">
                    <a:lumMod val="75000"/>
                  </a:schemeClr>
                </a:solidFill>
                <a:latin typeface="Verdana" panose="020B0604030504040204" pitchFamily="34" charset="0"/>
                <a:ea typeface="Verdana" panose="020B0604030504040204" pitchFamily="34" charset="0"/>
                <a:sym typeface="Calibri"/>
              </a:rPr>
              <a:t>When Have I Written Enough Tests?</a:t>
            </a:r>
          </a:p>
        </p:txBody>
      </p:sp>
    </p:spTree>
    <p:extLst>
      <p:ext uri="{BB962C8B-B14F-4D97-AF65-F5344CB8AC3E}">
        <p14:creationId xmlns:p14="http://schemas.microsoft.com/office/powerpoint/2010/main" val="1533333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7BF824-4720-FC3F-8B18-EE0D0F86F03B}"/>
              </a:ext>
            </a:extLst>
          </p:cNvPr>
          <p:cNvSpPr>
            <a:spLocks noGrp="1"/>
          </p:cNvSpPr>
          <p:nvPr>
            <p:ph type="title"/>
          </p:nvPr>
        </p:nvSpPr>
        <p:spPr/>
        <p:txBody>
          <a:bodyPr/>
          <a:lstStyle/>
          <a:p>
            <a:r>
              <a:rPr lang="en-US" dirty="0"/>
              <a:t>When Have I Written Enough Tests?</a:t>
            </a:r>
          </a:p>
        </p:txBody>
      </p:sp>
      <p:sp>
        <p:nvSpPr>
          <p:cNvPr id="4" name="Content Placeholder 3">
            <a:extLst>
              <a:ext uri="{FF2B5EF4-FFF2-40B4-BE49-F238E27FC236}">
                <a16:creationId xmlns:a16="http://schemas.microsoft.com/office/drawing/2014/main" id="{CA352D8D-6CE5-72A5-B938-E31511D95B80}"/>
              </a:ext>
            </a:extLst>
          </p:cNvPr>
          <p:cNvSpPr>
            <a:spLocks noGrp="1"/>
          </p:cNvSpPr>
          <p:nvPr>
            <p:ph idx="1"/>
          </p:nvPr>
        </p:nvSpPr>
        <p:spPr/>
        <p:txBody>
          <a:bodyPr/>
          <a:lstStyle/>
          <a:p>
            <a:r>
              <a:rPr lang="en-US" b="1" dirty="0"/>
              <a:t>When I’ve tested the valid inputs</a:t>
            </a:r>
          </a:p>
          <a:p>
            <a:r>
              <a:rPr lang="en-US" dirty="0"/>
              <a:t>When I’ve tested all the code</a:t>
            </a:r>
          </a:p>
          <a:p>
            <a:r>
              <a:rPr lang="en-US" dirty="0"/>
              <a:t>When the tests will catch bugs</a:t>
            </a:r>
          </a:p>
        </p:txBody>
      </p:sp>
      <p:sp>
        <p:nvSpPr>
          <p:cNvPr id="2" name="Slide Number Placeholder 1">
            <a:extLst>
              <a:ext uri="{FF2B5EF4-FFF2-40B4-BE49-F238E27FC236}">
                <a16:creationId xmlns:a16="http://schemas.microsoft.com/office/drawing/2014/main" id="{1FAF0941-51E1-F5D3-5DE8-6881AE024D0B}"/>
              </a:ext>
            </a:extLst>
          </p:cNvPr>
          <p:cNvSpPr>
            <a:spLocks noGrp="1"/>
          </p:cNvSpPr>
          <p:nvPr>
            <p:ph type="sldNum" sz="quarter" idx="12"/>
          </p:nvPr>
        </p:nvSpPr>
        <p:spPr/>
        <p:txBody>
          <a:bodyPr/>
          <a:lstStyle/>
          <a:p>
            <a:fld id="{20F37917-FD3A-4669-9018-DA04BCDD3D75}" type="slidenum">
              <a:rPr lang="en-US" smtClean="0"/>
              <a:t>3</a:t>
            </a:fld>
            <a:endParaRPr lang="en-US"/>
          </a:p>
        </p:txBody>
      </p:sp>
    </p:spTree>
    <p:extLst>
      <p:ext uri="{BB962C8B-B14F-4D97-AF65-F5344CB8AC3E}">
        <p14:creationId xmlns:p14="http://schemas.microsoft.com/office/powerpoint/2010/main" val="356395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2BE18-3AE8-5179-4D00-84381E759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8EF13-A512-C5B8-A0FE-38A71254D667}"/>
              </a:ext>
            </a:extLst>
          </p:cNvPr>
          <p:cNvSpPr>
            <a:spLocks noGrp="1"/>
          </p:cNvSpPr>
          <p:nvPr>
            <p:ph type="title"/>
          </p:nvPr>
        </p:nvSpPr>
        <p:spPr>
          <a:xfrm>
            <a:off x="838200" y="18255"/>
            <a:ext cx="10515600" cy="1325563"/>
          </a:xfrm>
        </p:spPr>
        <p:txBody>
          <a:bodyPr/>
          <a:lstStyle/>
          <a:p>
            <a:r>
              <a:rPr lang="en-US"/>
              <a:t>Learning Goals for this Lesson</a:t>
            </a:r>
          </a:p>
        </p:txBody>
      </p:sp>
      <p:sp>
        <p:nvSpPr>
          <p:cNvPr id="3" name="Content Placeholder 2">
            <a:extLst>
              <a:ext uri="{FF2B5EF4-FFF2-40B4-BE49-F238E27FC236}">
                <a16:creationId xmlns:a16="http://schemas.microsoft.com/office/drawing/2014/main" id="{EF268340-BE83-1862-6D5D-0EE450FC7AC4}"/>
              </a:ext>
            </a:extLst>
          </p:cNvPr>
          <p:cNvSpPr>
            <a:spLocks noGrp="1"/>
          </p:cNvSpPr>
          <p:nvPr>
            <p:ph idx="1"/>
          </p:nvPr>
        </p:nvSpPr>
        <p:spPr>
          <a:xfrm>
            <a:off x="838200" y="1500188"/>
            <a:ext cx="7886700" cy="4351337"/>
          </a:xfrm>
        </p:spPr>
        <p:txBody>
          <a:bodyPr/>
          <a:lstStyle/>
          <a:p>
            <a:pPr marL="0" indent="0">
              <a:buNone/>
            </a:pPr>
            <a:r>
              <a:rPr lang="en-US" dirty="0"/>
              <a:t>At the end of this lesson, you should be able to</a:t>
            </a:r>
          </a:p>
          <a:p>
            <a:pPr lvl="1"/>
            <a:r>
              <a:rPr lang="en-US" dirty="0"/>
              <a:t>Explain how TypeScript types and documented preconditions influence what tests you need to write</a:t>
            </a:r>
          </a:p>
          <a:p>
            <a:pPr lvl="1"/>
            <a:r>
              <a:rPr lang="en-US" dirty="0"/>
              <a:t>Explain the difference between the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any</a:t>
            </a:r>
            <a:r>
              <a:rPr lang="en-US" dirty="0"/>
              <a:t> vs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r>
              <a:rPr lang="en-US" dirty="0"/>
              <a:t> types in TypeScript</a:t>
            </a:r>
          </a:p>
          <a:p>
            <a:pPr lvl="1"/>
            <a:r>
              <a:rPr lang="en-US" dirty="0"/>
              <a:t>Understand the structure of a simple Express server incorporating Zod validation</a:t>
            </a:r>
          </a:p>
        </p:txBody>
      </p:sp>
      <p:sp>
        <p:nvSpPr>
          <p:cNvPr id="4" name="Slide Number Placeholder 3">
            <a:extLst>
              <a:ext uri="{FF2B5EF4-FFF2-40B4-BE49-F238E27FC236}">
                <a16:creationId xmlns:a16="http://schemas.microsoft.com/office/drawing/2014/main" id="{C21BC9FA-323D-ED50-496E-44D057EBF080}"/>
              </a:ext>
            </a:extLst>
          </p:cNvPr>
          <p:cNvSpPr>
            <a:spLocks noGrp="1"/>
          </p:cNvSpPr>
          <p:nvPr>
            <p:ph type="sldNum" sz="quarter" idx="12"/>
          </p:nvPr>
        </p:nvSpPr>
        <p:spPr>
          <a:xfrm>
            <a:off x="8610600" y="6356350"/>
            <a:ext cx="2743200" cy="365125"/>
          </a:xfrm>
        </p:spPr>
        <p:txBody>
          <a:bodyPr/>
          <a:lstStyle/>
          <a:p>
            <a:pPr lvl="0"/>
            <a:fld id="{20F37917-FD3A-4669-9018-DA04BCDD3D75}" type="slidenum">
              <a:rPr lang="en-US" noProof="0" smtClean="0"/>
              <a:pPr lvl="0"/>
              <a:t>4</a:t>
            </a:fld>
            <a:endParaRPr lang="en-US" noProof="0"/>
          </a:p>
        </p:txBody>
      </p:sp>
    </p:spTree>
    <p:extLst>
      <p:ext uri="{BB962C8B-B14F-4D97-AF65-F5344CB8AC3E}">
        <p14:creationId xmlns:p14="http://schemas.microsoft.com/office/powerpoint/2010/main" val="198009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9547C-41A0-F32E-2BDC-4D8400658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1F7CE-2D51-2318-DF4A-346A1DA283B7}"/>
              </a:ext>
            </a:extLst>
          </p:cNvPr>
          <p:cNvSpPr>
            <a:spLocks noGrp="1"/>
          </p:cNvSpPr>
          <p:nvPr>
            <p:ph type="title"/>
          </p:nvPr>
        </p:nvSpPr>
        <p:spPr>
          <a:xfrm>
            <a:off x="838200" y="18255"/>
            <a:ext cx="10515600" cy="1325563"/>
          </a:xfrm>
        </p:spPr>
        <p:txBody>
          <a:bodyPr/>
          <a:lstStyle/>
          <a:p>
            <a:r>
              <a:rPr lang="en-US" dirty="0"/>
              <a:t>What Inputs Should We Test?</a:t>
            </a:r>
          </a:p>
        </p:txBody>
      </p:sp>
      <p:sp>
        <p:nvSpPr>
          <p:cNvPr id="3" name="Content Placeholder 2">
            <a:extLst>
              <a:ext uri="{FF2B5EF4-FFF2-40B4-BE49-F238E27FC236}">
                <a16:creationId xmlns:a16="http://schemas.microsoft.com/office/drawing/2014/main" id="{46CB4E3C-38C0-4649-19E8-4346BD0F5913}"/>
              </a:ext>
            </a:extLst>
          </p:cNvPr>
          <p:cNvSpPr>
            <a:spLocks noGrp="1"/>
          </p:cNvSpPr>
          <p:nvPr>
            <p:ph idx="1"/>
          </p:nvPr>
        </p:nvSpPr>
        <p:spPr>
          <a:xfrm>
            <a:off x="838199" y="1500188"/>
            <a:ext cx="10906126" cy="4351337"/>
          </a:xfrm>
        </p:spPr>
        <p:txBody>
          <a:bodyPr/>
          <a:lstStyle/>
          <a:p>
            <a:pPr marL="0" indent="0">
              <a:buNone/>
            </a:pPr>
            <a:r>
              <a:rPr lang="en-US" dirty="0"/>
              <a:t>What input values do I need to test this function on?</a:t>
            </a:r>
          </a:p>
          <a:p>
            <a:r>
              <a:rPr lang="en-US" dirty="0"/>
              <a:t>Edge cases (definitely 0)</a:t>
            </a:r>
          </a:p>
          <a:p>
            <a:r>
              <a:rPr lang="en-US" dirty="0"/>
              <a:t>Probably 1 and some larger number? But most numbers &gt; 1 are kind of interchangeable.</a:t>
            </a:r>
          </a:p>
          <a:p>
            <a:r>
              <a:rPr lang="en-US" dirty="0"/>
              <a:t>What about -3? 1.4? </a:t>
            </a:r>
            <a:r>
              <a:rPr lang="en-US" dirty="0" err="1"/>
              <a:t>NaN</a:t>
            </a:r>
            <a:r>
              <a:rPr lang="en-US" dirty="0"/>
              <a:t>? </a:t>
            </a:r>
            <a:r>
              <a:rPr lang="en-US" sz="1800" b="0" dirty="0">
                <a:solidFill>
                  <a:srgbClr val="0000FF"/>
                </a:solidFill>
                <a:effectLst/>
                <a:latin typeface="Consolas" panose="020B0609020204030204" pitchFamily="49" charset="0"/>
                <a:cs typeface="Consolas" panose="020B0609020204030204" pitchFamily="49" charset="0"/>
              </a:rPr>
              <a:t>null</a:t>
            </a:r>
            <a:r>
              <a:rPr lang="en-US" dirty="0"/>
              <a:t>? </a:t>
            </a:r>
            <a:r>
              <a:rPr lang="en-US" sz="1800" b="0" dirty="0">
                <a:solidFill>
                  <a:srgbClr val="3B3B3B"/>
                </a:solidFill>
                <a:effectLst/>
                <a:latin typeface="Consolas" panose="020B0609020204030204" pitchFamily="49" charset="0"/>
                <a:cs typeface="Consolas" panose="020B0609020204030204" pitchFamily="49" charset="0"/>
              </a:rPr>
              <a:t>{ </a:t>
            </a:r>
            <a:r>
              <a:rPr lang="en-US" sz="1800" b="0" dirty="0">
                <a:solidFill>
                  <a:srgbClr val="001080"/>
                </a:solidFill>
                <a:effectLst/>
                <a:latin typeface="Consolas" panose="020B0609020204030204" pitchFamily="49" charset="0"/>
                <a:cs typeface="Consolas" panose="020B0609020204030204" pitchFamily="49" charset="0"/>
              </a:rPr>
              <a:t>lol:</a:t>
            </a:r>
            <a:r>
              <a:rPr lang="en-US" sz="1800" b="0" dirty="0">
                <a:solidFill>
                  <a:srgbClr val="3B3B3B"/>
                </a:solidFill>
                <a:effectLst/>
                <a:latin typeface="Consolas" panose="020B0609020204030204" pitchFamily="49" charset="0"/>
                <a:cs typeface="Consolas" panose="020B0609020204030204" pitchFamily="49" charset="0"/>
              </a:rPr>
              <a:t> </a:t>
            </a:r>
            <a:r>
              <a:rPr lang="en-US" sz="1800" b="0" dirty="0">
                <a:solidFill>
                  <a:srgbClr val="A31515"/>
                </a:solidFill>
                <a:effectLst/>
                <a:latin typeface="Consolas" panose="020B0609020204030204" pitchFamily="49" charset="0"/>
                <a:cs typeface="Consolas" panose="020B0609020204030204" pitchFamily="49" charset="0"/>
              </a:rPr>
              <a:t>'owned'</a:t>
            </a:r>
            <a:r>
              <a:rPr lang="en-US" sz="1800" b="0" dirty="0">
                <a:solidFill>
                  <a:srgbClr val="3B3B3B"/>
                </a:solidFill>
                <a:effectLst/>
                <a:latin typeface="Consolas" panose="020B0609020204030204" pitchFamily="49" charset="0"/>
                <a:cs typeface="Consolas" panose="020B0609020204030204" pitchFamily="49" charset="0"/>
              </a:rPr>
              <a:t> }</a:t>
            </a:r>
            <a:r>
              <a:rPr lang="en-US" sz="1800" dirty="0">
                <a:latin typeface="Consolas" panose="020B0609020204030204" pitchFamily="49" charset="0"/>
                <a:cs typeface="Consolas" panose="020B0609020204030204" pitchFamily="49" charset="0"/>
              </a:rPr>
              <a:t> </a:t>
            </a:r>
            <a:r>
              <a:rPr lang="en-US" dirty="0"/>
              <a:t>?</a:t>
            </a:r>
            <a:endParaRPr lang="en-US" b="0" dirty="0">
              <a:solidFill>
                <a:srgbClr val="3B3B3B"/>
              </a:solidFill>
              <a:effectLst/>
              <a:latin typeface="Menlo" panose="020B0609030804020204" pitchFamily="49" charset="0"/>
            </a:endParaRPr>
          </a:p>
          <a:p>
            <a:endParaRPr lang="en-US" dirty="0"/>
          </a:p>
        </p:txBody>
      </p:sp>
      <p:sp>
        <p:nvSpPr>
          <p:cNvPr id="4" name="Slide Number Placeholder 3">
            <a:extLst>
              <a:ext uri="{FF2B5EF4-FFF2-40B4-BE49-F238E27FC236}">
                <a16:creationId xmlns:a16="http://schemas.microsoft.com/office/drawing/2014/main" id="{528707C5-21D4-7449-8506-19BBA58B5C03}"/>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5</a:t>
            </a:fld>
            <a:endParaRPr lang="en-US"/>
          </a:p>
        </p:txBody>
      </p:sp>
      <p:sp>
        <p:nvSpPr>
          <p:cNvPr id="5" name="TextBox 4">
            <a:extLst>
              <a:ext uri="{FF2B5EF4-FFF2-40B4-BE49-F238E27FC236}">
                <a16:creationId xmlns:a16="http://schemas.microsoft.com/office/drawing/2014/main" id="{51752980-064B-F52D-E38D-E70A6091A4F3}"/>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sz="2000" dirty="0">
                <a:solidFill>
                  <a:srgbClr val="008000"/>
                </a:solidFill>
                <a:latin typeface="Consolas" panose="020B0609020204030204" pitchFamily="49" charset="0"/>
                <a:cs typeface="Consolas" panose="020B0609020204030204" pitchFamily="49" charset="0"/>
              </a:rPr>
              <a:t>Returns an array that repeats</a:t>
            </a:r>
            <a:r>
              <a:rPr lang="en-US" sz="2000" b="0" dirty="0">
                <a:solidFill>
                  <a:srgbClr val="008000"/>
                </a:solidFill>
                <a:effectLst/>
                <a:latin typeface="Consolas" panose="020B0609020204030204" pitchFamily="49" charset="0"/>
                <a:cs typeface="Consolas" panose="020B0609020204030204" pitchFamily="49" charset="0"/>
              </a:rPr>
              <a:t> "hello"</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8000"/>
                </a:solidFill>
                <a:effectLst/>
                <a:latin typeface="Consolas" panose="020B0609020204030204" pitchFamily="49" charset="0"/>
                <a:cs typeface="Consolas" panose="020B0609020204030204" pitchFamily="49" charset="0"/>
              </a:rPr>
              <a:t> * </a:t>
            </a:r>
            <a:r>
              <a:rPr lang="en-US" sz="2000" b="0" dirty="0">
                <a:solidFill>
                  <a:srgbClr val="0000FF"/>
                </a:solidFill>
                <a:effectLst/>
                <a:latin typeface="Consolas" panose="020B0609020204030204" pitchFamily="49" charset="0"/>
                <a:cs typeface="Consolas" panose="020B0609020204030204" pitchFamily="49" charset="0"/>
              </a:rPr>
              <a:t>@param</a:t>
            </a:r>
            <a:r>
              <a:rPr lang="en-US" sz="2000" b="0" dirty="0">
                <a:solidFill>
                  <a:srgbClr val="008000"/>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008000"/>
                </a:solidFill>
                <a:effectLst/>
                <a:latin typeface="Consolas" panose="020B0609020204030204" pitchFamily="49" charset="0"/>
                <a:cs typeface="Consolas" panose="020B0609020204030204" pitchFamily="49" charset="0"/>
              </a:rPr>
              <a:t> - number of “</a:t>
            </a:r>
            <a:r>
              <a:rPr lang="en-US" sz="2000" b="0" dirty="0" err="1">
                <a:solidFill>
                  <a:srgbClr val="008000"/>
                </a:solidFill>
                <a:effectLst/>
                <a:latin typeface="Consolas" panose="020B0609020204030204" pitchFamily="49" charset="0"/>
                <a:cs typeface="Consolas" panose="020B0609020204030204" pitchFamily="49" charset="0"/>
              </a:rPr>
              <a:t>hello”s</a:t>
            </a:r>
            <a:r>
              <a:rPr lang="en-US" sz="2000" b="0" dirty="0">
                <a:solidFill>
                  <a:srgbClr val="008000"/>
                </a:solidFill>
                <a:effectLst/>
                <a:latin typeface="Consolas" panose="020B0609020204030204" pitchFamily="49" charset="0"/>
                <a:cs typeface="Consolas" panose="020B0609020204030204" pitchFamily="49" charset="0"/>
              </a:rPr>
              <a:t> to return, must be an integer &gt;= 0</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8000"/>
                </a:solidFill>
                <a:effectLst/>
                <a:latin typeface="Consolas" panose="020B0609020204030204" pitchFamily="49" charset="0"/>
                <a:cs typeface="Consolas" panose="020B0609020204030204" pitchFamily="49" charset="0"/>
              </a:rPr>
              <a:t> */</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00FF"/>
                </a:solidFill>
                <a:effectLst/>
                <a:latin typeface="Consolas" panose="020B0609020204030204" pitchFamily="49" charset="0"/>
                <a:cs typeface="Consolas" panose="020B0609020204030204" pitchFamily="49" charset="0"/>
              </a:rPr>
              <a:t>function</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795E26"/>
                </a:solidFill>
                <a:effectLst/>
                <a:latin typeface="Consolas" panose="020B0609020204030204" pitchFamily="49" charset="0"/>
                <a:cs typeface="Consolas" panose="020B0609020204030204" pitchFamily="49" charset="0"/>
              </a:rPr>
              <a:t>helloNTimes</a:t>
            </a:r>
            <a:r>
              <a:rPr lang="en-US" sz="2000" b="0" dirty="0">
                <a:solidFill>
                  <a:srgbClr val="3B3B3B"/>
                </a:solidFill>
                <a:effectLst/>
                <a:latin typeface="Consolas" panose="020B0609020204030204" pitchFamily="49" charset="0"/>
                <a:cs typeface="Consolas" panose="020B0609020204030204" pitchFamily="49" charset="0"/>
              </a:rPr>
              <a:t>(</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number</a:t>
            </a: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b="0" dirty="0">
                <a:solidFill>
                  <a:srgbClr val="3B3B3B"/>
                </a:solidFill>
                <a:effectLst/>
                <a:latin typeface="Consolas" panose="020B0609020204030204" pitchFamily="49" charset="0"/>
                <a:cs typeface="Consolas" panose="020B0609020204030204" pitchFamily="49" charset="0"/>
              </a:rPr>
              <a:t> {</a:t>
            </a:r>
            <a:br>
              <a:rPr lang="en-US" sz="2000" b="0" dirty="0">
                <a:solidFill>
                  <a:srgbClr val="3B3B3B"/>
                </a:solidFill>
                <a:effectLst/>
                <a:latin typeface="Consolas" panose="020B0609020204030204" pitchFamily="49" charset="0"/>
                <a:cs typeface="Consolas" panose="020B0609020204030204" pitchFamily="49" charset="0"/>
              </a:rPr>
            </a:b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b="0" dirty="0">
                <a:solidFill>
                  <a:srgbClr val="3B3B3B"/>
                </a:solidFill>
                <a:effectLst/>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AF00DB"/>
                </a:solidFill>
                <a:effectLst/>
                <a:latin typeface="Consolas" panose="020B0609020204030204" pitchFamily="49" charset="0"/>
                <a:cs typeface="Consolas" panose="020B0609020204030204" pitchFamily="49" charset="0"/>
              </a:rPr>
              <a:t>  for</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FF"/>
                </a:solidFill>
                <a:effectLst/>
                <a:latin typeface="Consolas" panose="020B0609020204030204" pitchFamily="49" charset="0"/>
                <a:cs typeface="Consolas" panose="020B0609020204030204" pitchFamily="49" charset="0"/>
              </a:rPr>
              <a:t>let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98658"/>
                </a:solidFill>
                <a:effectLst/>
                <a:latin typeface="Consolas" panose="020B0609020204030204" pitchFamily="49" charset="0"/>
                <a:cs typeface="Consolas" panose="020B0609020204030204" pitchFamily="49" charset="0"/>
              </a:rPr>
              <a:t>0</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 </a:t>
            </a:r>
            <a:r>
              <a:rPr lang="en-US" sz="2000" b="0" dirty="0" err="1">
                <a:solidFill>
                  <a:srgbClr val="001080"/>
                </a:solidFill>
                <a:effectLst/>
                <a:latin typeface="Consolas" panose="020B0609020204030204" pitchFamily="49" charset="0"/>
                <a:cs typeface="Consolas" panose="020B0609020204030204" pitchFamily="49" charset="0"/>
              </a:rPr>
              <a:t>arr.</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b="0" dirty="0">
                <a:solidFill>
                  <a:srgbClr val="3B3B3B"/>
                </a:solidFill>
                <a:effectLst/>
                <a:latin typeface="Consolas" panose="020B0609020204030204" pitchFamily="49" charset="0"/>
                <a:cs typeface="Consolas" panose="020B0609020204030204" pitchFamily="49" charset="0"/>
              </a:rPr>
              <a:t>}</a:t>
            </a:r>
            <a:br>
              <a:rPr lang="en-US" sz="2000" b="0" dirty="0">
                <a:solidFill>
                  <a:srgbClr val="3B3B3B"/>
                </a:solidFill>
                <a:effectLst/>
                <a:latin typeface="Consolas" panose="020B0609020204030204" pitchFamily="49" charset="0"/>
                <a:cs typeface="Consolas" panose="020B0609020204030204" pitchFamily="49" charset="0"/>
              </a:rPr>
            </a:b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pPr>
            <a:r>
              <a:rPr lang="en-US" sz="20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14475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B0ED1-8A3F-5F48-0DE9-A50048F8D4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F50B1-AD48-87E8-00D9-01D2F21FB0A3}"/>
              </a:ext>
            </a:extLst>
          </p:cNvPr>
          <p:cNvSpPr>
            <a:spLocks noGrp="1"/>
          </p:cNvSpPr>
          <p:nvPr>
            <p:ph type="title"/>
          </p:nvPr>
        </p:nvSpPr>
        <p:spPr>
          <a:xfrm>
            <a:off x="838200" y="18255"/>
            <a:ext cx="10515600" cy="1325563"/>
          </a:xfrm>
        </p:spPr>
        <p:txBody>
          <a:bodyPr>
            <a:normAutofit/>
          </a:bodyPr>
          <a:lstStyle/>
          <a:p>
            <a:r>
              <a:rPr lang="en-US" dirty="0"/>
              <a:t>For Unit Testing, Tests Inputs Should Respect a Function’s Contracts</a:t>
            </a:r>
          </a:p>
        </p:txBody>
      </p:sp>
      <p:sp>
        <p:nvSpPr>
          <p:cNvPr id="3" name="Content Placeholder 2">
            <a:extLst>
              <a:ext uri="{FF2B5EF4-FFF2-40B4-BE49-F238E27FC236}">
                <a16:creationId xmlns:a16="http://schemas.microsoft.com/office/drawing/2014/main" id="{E78D7B6A-C82F-32C2-BC2C-9AEC1DC4F893}"/>
              </a:ext>
            </a:extLst>
          </p:cNvPr>
          <p:cNvSpPr>
            <a:spLocks noGrp="1"/>
          </p:cNvSpPr>
          <p:nvPr>
            <p:ph idx="1"/>
          </p:nvPr>
        </p:nvSpPr>
        <p:spPr>
          <a:xfrm>
            <a:off x="838199" y="1500188"/>
            <a:ext cx="10906126" cy="4351337"/>
          </a:xfrm>
        </p:spPr>
        <p:txBody>
          <a:bodyPr/>
          <a:lstStyle/>
          <a:p>
            <a:r>
              <a:rPr lang="en-US" b="1" dirty="0"/>
              <a:t>Unit Tests: </a:t>
            </a:r>
            <a:r>
              <a:rPr lang="en-US" dirty="0"/>
              <a:t>testing a single function in isolation</a:t>
            </a:r>
          </a:p>
          <a:p>
            <a:pPr lvl="1"/>
            <a:r>
              <a:rPr lang="en-US" dirty="0"/>
              <a:t>Unit testing only needs to give a function tests that respect the functions preconditions: no need to test -3 or 1.4</a:t>
            </a:r>
          </a:p>
          <a:p>
            <a:r>
              <a:rPr lang="en-US" b="1" dirty="0"/>
              <a:t>Integration Tests</a:t>
            </a:r>
            <a:r>
              <a:rPr lang="en-US" dirty="0"/>
              <a:t> test how parts of a program work together: that’s where we ensure </a:t>
            </a:r>
            <a:r>
              <a:rPr lang="en-US" i="1" dirty="0"/>
              <a:t>other </a:t>
            </a:r>
            <a:r>
              <a:rPr lang="en-US" dirty="0"/>
              <a:t>functions respect our function’s contracts.</a:t>
            </a:r>
          </a:p>
        </p:txBody>
      </p:sp>
      <p:sp>
        <p:nvSpPr>
          <p:cNvPr id="4" name="Slide Number Placeholder 3">
            <a:extLst>
              <a:ext uri="{FF2B5EF4-FFF2-40B4-BE49-F238E27FC236}">
                <a16:creationId xmlns:a16="http://schemas.microsoft.com/office/drawing/2014/main" id="{613728FD-54AD-0E30-7DA2-44DC837507E6}"/>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6</a:t>
            </a:fld>
            <a:endParaRPr lang="en-US"/>
          </a:p>
        </p:txBody>
      </p:sp>
      <p:sp>
        <p:nvSpPr>
          <p:cNvPr id="5" name="TextBox 4">
            <a:extLst>
              <a:ext uri="{FF2B5EF4-FFF2-40B4-BE49-F238E27FC236}">
                <a16:creationId xmlns:a16="http://schemas.microsoft.com/office/drawing/2014/main" id="{BA1A8473-3649-56E6-6F85-4BD163021EB6}"/>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205123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C7678-E75D-D72A-E335-A8B087B98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9018A-9F15-2F80-C8A4-C95F0D4A3CCF}"/>
              </a:ext>
            </a:extLst>
          </p:cNvPr>
          <p:cNvSpPr>
            <a:spLocks noGrp="1"/>
          </p:cNvSpPr>
          <p:nvPr>
            <p:ph type="title"/>
          </p:nvPr>
        </p:nvSpPr>
        <p:spPr/>
        <p:txBody>
          <a:bodyPr/>
          <a:lstStyle/>
          <a:p>
            <a:r>
              <a:rPr lang="en-US" dirty="0"/>
              <a:t>What Trusting Contracts Looks Like</a:t>
            </a:r>
          </a:p>
        </p:txBody>
      </p:sp>
      <p:sp>
        <p:nvSpPr>
          <p:cNvPr id="5" name="Content Placeholder 4">
            <a:extLst>
              <a:ext uri="{FF2B5EF4-FFF2-40B4-BE49-F238E27FC236}">
                <a16:creationId xmlns:a16="http://schemas.microsoft.com/office/drawing/2014/main" id="{A1DBC17E-04F1-ECEF-3F16-CA1E32B3D223}"/>
              </a:ext>
            </a:extLst>
          </p:cNvPr>
          <p:cNvSpPr>
            <a:spLocks noGrp="1"/>
          </p:cNvSpPr>
          <p:nvPr>
            <p:ph idx="1"/>
          </p:nvPr>
        </p:nvSpPr>
        <p:spPr>
          <a:xfrm>
            <a:off x="838199" y="1500159"/>
            <a:ext cx="8157519" cy="4653505"/>
          </a:xfrm>
        </p:spPr>
        <p:txBody>
          <a:bodyPr>
            <a:noAutofit/>
          </a:bodyPr>
          <a:lstStyle/>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Adds a message to a chat, updating the chat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chatId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Ostensible chat 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user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Authenticated user </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messageId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Valid message 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@returns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the updated chat info object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@throws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if the chat id is not valid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addMessageToChat</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chatId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latin typeface="Consolas" panose="020B0609020204030204" pitchFamily="49" charset="0"/>
                <a:ea typeface="Menlo" panose="020B0609030804020204" pitchFamily="49" charset="0"/>
                <a:cs typeface="Consolas" panose="020B0609020204030204" pitchFamily="49" charset="0"/>
              </a:rPr>
              <a:t>UserWithId</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messageId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latin typeface="Consolas" panose="020B0609020204030204" pitchFamily="49" charset="0"/>
                <a:ea typeface="Menlo" panose="020B0609030804020204" pitchFamily="49" charset="0"/>
                <a:cs typeface="Consolas" panose="020B0609020204030204" pitchFamily="49" charset="0"/>
              </a:rPr>
              <a:t>ChatInfo</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lnSpc>
                <a:spcPct val="110000"/>
              </a:lnSpc>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B0DD90AE-4FCF-BC2E-F3C1-4EFD0FC1E22D}"/>
              </a:ext>
            </a:extLst>
          </p:cNvPr>
          <p:cNvSpPr>
            <a:spLocks noGrp="1"/>
          </p:cNvSpPr>
          <p:nvPr>
            <p:ph type="sldNum" sz="quarter" idx="12"/>
          </p:nvPr>
        </p:nvSpPr>
        <p:spPr/>
        <p:txBody>
          <a:bodyPr/>
          <a:lstStyle/>
          <a:p>
            <a:fld id="{20F37917-FD3A-4669-9018-DA04BCDD3D75}" type="slidenum">
              <a:rPr lang="en-US" smtClean="0"/>
              <a:pPr/>
              <a:t>7</a:t>
            </a:fld>
            <a:endParaRPr lang="en-US"/>
          </a:p>
        </p:txBody>
      </p:sp>
      <p:sp>
        <p:nvSpPr>
          <p:cNvPr id="3" name="TextBox 2">
            <a:extLst>
              <a:ext uri="{FF2B5EF4-FFF2-40B4-BE49-F238E27FC236}">
                <a16:creationId xmlns:a16="http://schemas.microsoft.com/office/drawing/2014/main" id="{157E633B-897C-3F90-E004-3105CE2B8C78}"/>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F5129D48-C8A2-154A-F6AE-7AC539ED4FA5}"/>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213311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EDE22-3767-1FAB-9FB0-77BAC9825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3E4AB-2B15-1894-7865-F2911DC398EA}"/>
              </a:ext>
            </a:extLst>
          </p:cNvPr>
          <p:cNvSpPr>
            <a:spLocks noGrp="1"/>
          </p:cNvSpPr>
          <p:nvPr>
            <p:ph type="title"/>
          </p:nvPr>
        </p:nvSpPr>
        <p:spPr>
          <a:xfrm>
            <a:off x="838199" y="18255"/>
            <a:ext cx="10834991" cy="1325563"/>
          </a:xfrm>
        </p:spPr>
        <p:txBody>
          <a:bodyPr/>
          <a:lstStyle/>
          <a:p>
            <a:r>
              <a:rPr lang="en-US" dirty="0"/>
              <a:t>TypeScript Types Help With (Some) Contracts</a:t>
            </a:r>
          </a:p>
        </p:txBody>
      </p:sp>
      <p:sp>
        <p:nvSpPr>
          <p:cNvPr id="4" name="Slide Number Placeholder 3">
            <a:extLst>
              <a:ext uri="{FF2B5EF4-FFF2-40B4-BE49-F238E27FC236}">
                <a16:creationId xmlns:a16="http://schemas.microsoft.com/office/drawing/2014/main" id="{2EAC7836-85FC-F37E-8C61-93C949391FC8}"/>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8</a:t>
            </a:fld>
            <a:endParaRPr lang="en-US"/>
          </a:p>
        </p:txBody>
      </p:sp>
      <p:sp>
        <p:nvSpPr>
          <p:cNvPr id="10" name="Content Placeholder 9">
            <a:extLst>
              <a:ext uri="{FF2B5EF4-FFF2-40B4-BE49-F238E27FC236}">
                <a16:creationId xmlns:a16="http://schemas.microsoft.com/office/drawing/2014/main" id="{BEDE1200-EC64-29F2-0CEE-B96321774A9E}"/>
              </a:ext>
            </a:extLst>
          </p:cNvPr>
          <p:cNvSpPr>
            <a:spLocks noGrp="1"/>
          </p:cNvSpPr>
          <p:nvPr>
            <p:ph idx="1"/>
          </p:nvPr>
        </p:nvSpPr>
        <p:spPr>
          <a:xfrm>
            <a:off x="838200" y="1500159"/>
            <a:ext cx="8877300" cy="5457854"/>
          </a:xfrm>
        </p:spPr>
        <p:txBody>
          <a:bodyPr>
            <a:normAutofit/>
          </a:bodyPr>
          <a:lstStyle/>
          <a:p>
            <a:r>
              <a:rPr lang="en-US" dirty="0"/>
              <a:t>TypeScript is helpful, but it’s obviously only providing help in making sure that the function gets </a:t>
            </a:r>
            <a:r>
              <a:rPr lang="en-US" dirty="0">
                <a:solidFill>
                  <a:srgbClr val="0070C0"/>
                </a:solidFill>
                <a:latin typeface="Consolas" panose="020B0609020204030204" pitchFamily="49" charset="0"/>
                <a:cs typeface="Consolas" panose="020B0609020204030204" pitchFamily="49" charset="0"/>
              </a:rPr>
              <a:t>3</a:t>
            </a:r>
            <a:r>
              <a:rPr lang="en-US" dirty="0"/>
              <a:t> and not </a:t>
            </a:r>
            <a:r>
              <a:rPr lang="en-US" dirty="0">
                <a:solidFill>
                  <a:srgbClr val="C00000"/>
                </a:solidFill>
                <a:latin typeface="Consolas" panose="020B0609020204030204" pitchFamily="49" charset="0"/>
                <a:cs typeface="Consolas" panose="020B0609020204030204" pitchFamily="49" charset="0"/>
              </a:rPr>
              <a:t>“three”</a:t>
            </a:r>
            <a:r>
              <a:rPr lang="en-US" dirty="0"/>
              <a:t>. It’s not going to help with </a:t>
            </a:r>
            <a:r>
              <a:rPr lang="en-US" dirty="0">
                <a:solidFill>
                  <a:srgbClr val="0070C0"/>
                </a:solidFill>
                <a:latin typeface="Consolas" panose="020B0609020204030204" pitchFamily="49" charset="0"/>
                <a:cs typeface="Consolas" panose="020B0609020204030204" pitchFamily="49" charset="0"/>
              </a:rPr>
              <a:t>3</a:t>
            </a:r>
            <a:r>
              <a:rPr lang="en-US" dirty="0"/>
              <a:t> versus </a:t>
            </a:r>
            <a:r>
              <a:rPr lang="en-US" dirty="0">
                <a:solidFill>
                  <a:srgbClr val="0070C0"/>
                </a:solidFill>
                <a:latin typeface="Consolas" panose="020B0609020204030204" pitchFamily="49" charset="0"/>
                <a:cs typeface="Consolas" panose="020B0609020204030204" pitchFamily="49" charset="0"/>
              </a:rPr>
              <a:t>3.1</a:t>
            </a:r>
            <a:r>
              <a:rPr lang="en-US" dirty="0"/>
              <a:t> or </a:t>
            </a:r>
            <a:r>
              <a:rPr lang="en-US" dirty="0">
                <a:solidFill>
                  <a:srgbClr val="0070C0"/>
                </a:solidFill>
                <a:latin typeface="Consolas" panose="020B0609020204030204" pitchFamily="49" charset="0"/>
                <a:cs typeface="Consolas" panose="020B0609020204030204" pitchFamily="49" charset="0"/>
              </a:rPr>
              <a:t>-8</a:t>
            </a:r>
            <a:r>
              <a:rPr lang="en-US" dirty="0"/>
              <a:t> or </a:t>
            </a:r>
            <a:r>
              <a:rPr lang="en-US" dirty="0" err="1">
                <a:solidFill>
                  <a:srgbClr val="0070C0"/>
                </a:solidFill>
                <a:latin typeface="Consolas" panose="020B0609020204030204" pitchFamily="49" charset="0"/>
                <a:cs typeface="Consolas" panose="020B0609020204030204" pitchFamily="49" charset="0"/>
              </a:rPr>
              <a:t>NaN</a:t>
            </a:r>
            <a:r>
              <a:rPr lang="en-US" dirty="0"/>
              <a:t>.</a:t>
            </a:r>
            <a:endParaRPr lang="en-US" dirty="0">
              <a:solidFill>
                <a:srgbClr val="0070C0"/>
              </a:solidFill>
              <a:latin typeface="Consolas" panose="020B0609020204030204" pitchFamily="49" charset="0"/>
              <a:cs typeface="Consolas" panose="020B0609020204030204" pitchFamily="49" charset="0"/>
            </a:endParaRPr>
          </a:p>
        </p:txBody>
      </p:sp>
      <p:sp>
        <p:nvSpPr>
          <p:cNvPr id="5" name="TextBox 4">
            <a:extLst>
              <a:ext uri="{FF2B5EF4-FFF2-40B4-BE49-F238E27FC236}">
                <a16:creationId xmlns:a16="http://schemas.microsoft.com/office/drawing/2014/main" id="{5CD808FC-0999-473D-F77E-225E4F7E37DB}"/>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110494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C327F-22A1-4858-1365-1E3780FF58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2B059-757E-9900-F3C3-A7DE49BDE852}"/>
              </a:ext>
            </a:extLst>
          </p:cNvPr>
          <p:cNvSpPr>
            <a:spLocks noGrp="1"/>
          </p:cNvSpPr>
          <p:nvPr>
            <p:ph type="title"/>
          </p:nvPr>
        </p:nvSpPr>
        <p:spPr>
          <a:xfrm>
            <a:off x="838199" y="18255"/>
            <a:ext cx="10834991" cy="1325563"/>
          </a:xfrm>
        </p:spPr>
        <p:txBody>
          <a:bodyPr/>
          <a:lstStyle/>
          <a:p>
            <a:r>
              <a:rPr lang="en-US" dirty="0"/>
              <a:t>TypeScript Types Are Easily Circumvented (1)</a:t>
            </a:r>
          </a:p>
        </p:txBody>
      </p:sp>
      <p:sp>
        <p:nvSpPr>
          <p:cNvPr id="4" name="Slide Number Placeholder 3">
            <a:extLst>
              <a:ext uri="{FF2B5EF4-FFF2-40B4-BE49-F238E27FC236}">
                <a16:creationId xmlns:a16="http://schemas.microsoft.com/office/drawing/2014/main" id="{97361434-8C0C-5286-0C8D-6084297805AA}"/>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9</a:t>
            </a:fld>
            <a:endParaRPr lang="en-US"/>
          </a:p>
        </p:txBody>
      </p:sp>
      <p:sp>
        <p:nvSpPr>
          <p:cNvPr id="10" name="Content Placeholder 9">
            <a:extLst>
              <a:ext uri="{FF2B5EF4-FFF2-40B4-BE49-F238E27FC236}">
                <a16:creationId xmlns:a16="http://schemas.microsoft.com/office/drawing/2014/main" id="{452ABDD1-C1FF-5ACA-5A18-D8E75F9E0909}"/>
              </a:ext>
            </a:extLst>
          </p:cNvPr>
          <p:cNvSpPr>
            <a:spLocks noGrp="1"/>
          </p:cNvSpPr>
          <p:nvPr>
            <p:ph idx="1"/>
          </p:nvPr>
        </p:nvSpPr>
        <p:spPr>
          <a:xfrm>
            <a:off x="838200" y="1500159"/>
            <a:ext cx="8877300" cy="5457854"/>
          </a:xfrm>
        </p:spPr>
        <p:txBody>
          <a:bodyPr>
            <a:normAutofit/>
          </a:bodyPr>
          <a:lstStyle/>
          <a:p>
            <a:r>
              <a:rPr lang="en-US" dirty="0"/>
              <a:t>In a language like Java, we’d need to worry that another function could call </a:t>
            </a:r>
            <a:r>
              <a:rPr lang="en-US" sz="24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helloNTimes</a:t>
            </a:r>
            <a:r>
              <a:rPr lang="en-US" dirty="0"/>
              <a:t> with -3: calling the function with a string or </a:t>
            </a:r>
            <a:r>
              <a:rPr lang="en-US" sz="24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null</a:t>
            </a:r>
            <a:r>
              <a:rPr lang="en-US" dirty="0"/>
              <a:t> is a compiler error.</a:t>
            </a:r>
          </a:p>
          <a:p>
            <a:r>
              <a:rPr lang="en-US" dirty="0"/>
              <a:t>That’s not true in TypeScript, and that can be surprising.</a:t>
            </a:r>
          </a:p>
        </p:txBody>
      </p:sp>
      <p:sp>
        <p:nvSpPr>
          <p:cNvPr id="5" name="TextBox 4">
            <a:extLst>
              <a:ext uri="{FF2B5EF4-FFF2-40B4-BE49-F238E27FC236}">
                <a16:creationId xmlns:a16="http://schemas.microsoft.com/office/drawing/2014/main" id="{9E75617B-DE59-86D2-C4C2-7782026D63E1}"/>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406012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solidFill>
            <a:srgbClr val="0070C0"/>
          </a:solidFill>
        </a:ln>
      </a:spPr>
      <a:bodyPr rtlCol="0" anchor="ctr"/>
      <a:lstStyle>
        <a:defPPr algn="l">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24487</TotalTime>
  <Words>3781</Words>
  <Application>Microsoft Office PowerPoint</Application>
  <PresentationFormat>Widescreen</PresentationFormat>
  <Paragraphs>309</Paragraphs>
  <Slides>19</Slides>
  <Notes>19</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Calibri</vt:lpstr>
      <vt:lpstr>Verdana</vt:lpstr>
      <vt:lpstr>Arial</vt:lpstr>
      <vt:lpstr>Menlo</vt:lpstr>
      <vt:lpstr>Consolas</vt:lpstr>
      <vt:lpstr>Helvetica Neue</vt:lpstr>
      <vt:lpstr>Office Theme</vt:lpstr>
      <vt:lpstr>CS 4530: Fundamentals of Software Engineering Module 3.1: Trusting TypeScript (or not!)</vt:lpstr>
      <vt:lpstr>PowerPoint Presentation</vt:lpstr>
      <vt:lpstr>When Have I Written Enough Tests?</vt:lpstr>
      <vt:lpstr>Learning Goals for this Lesson</vt:lpstr>
      <vt:lpstr>What Inputs Should We Test?</vt:lpstr>
      <vt:lpstr>For Unit Testing, Tests Inputs Should Respect a Function’s Contracts</vt:lpstr>
      <vt:lpstr>What Trusting Contracts Looks Like</vt:lpstr>
      <vt:lpstr>TypeScript Types Help With (Some) Contracts</vt:lpstr>
      <vt:lpstr>TypeScript Types Are Easily Circumvented (1)</vt:lpstr>
      <vt:lpstr>TypeScript Types Are Easily Circumvented (2)</vt:lpstr>
      <vt:lpstr>Where Might An Untrusted Input Come From?</vt:lpstr>
      <vt:lpstr>Untrusted Inputs Should Have Type unknown</vt:lpstr>
      <vt:lpstr>How Can unknown Inputs Be Used Safely?</vt:lpstr>
      <vt:lpstr>Libraries Make Checking Types Easier</vt:lpstr>
      <vt:lpstr>Some Libraries Use any: Common But Dangerous</vt:lpstr>
      <vt:lpstr>Some Libraries Use any: Common But Dangerous</vt:lpstr>
      <vt:lpstr>Improving This Web Server With Zod</vt:lpstr>
      <vt:lpstr>Zod Can Check Conditions Even Finer than TypeScript Types</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2: From Requirements to Code: Test-Driven Development</dc:title>
  <dc:creator>Mitchell Wand</dc:creator>
  <cp:lastModifiedBy>Bhutta, Adeel</cp:lastModifiedBy>
  <cp:revision>264</cp:revision>
  <cp:lastPrinted>2026-01-02T18:10:21Z</cp:lastPrinted>
  <dcterms:created xsi:type="dcterms:W3CDTF">2021-01-07T15:19:22Z</dcterms:created>
  <dcterms:modified xsi:type="dcterms:W3CDTF">2026-01-15T18:02:27Z</dcterms:modified>
</cp:coreProperties>
</file>